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sldIdLst>
    <p:sldId id="256" r:id="rId2"/>
    <p:sldId id="278" r:id="rId3"/>
    <p:sldId id="280" r:id="rId4"/>
    <p:sldId id="281" r:id="rId5"/>
    <p:sldId id="279" r:id="rId6"/>
    <p:sldId id="283" r:id="rId7"/>
    <p:sldId id="257" r:id="rId8"/>
    <p:sldId id="284" r:id="rId9"/>
    <p:sldId id="288" r:id="rId10"/>
    <p:sldId id="287" r:id="rId11"/>
    <p:sldId id="290" r:id="rId12"/>
    <p:sldId id="312" r:id="rId13"/>
    <p:sldId id="313" r:id="rId14"/>
    <p:sldId id="260" r:id="rId15"/>
    <p:sldId id="291" r:id="rId16"/>
    <p:sldId id="292" r:id="rId17"/>
    <p:sldId id="303" r:id="rId18"/>
    <p:sldId id="305" r:id="rId19"/>
    <p:sldId id="307" r:id="rId20"/>
    <p:sldId id="296" r:id="rId21"/>
    <p:sldId id="297" r:id="rId22"/>
    <p:sldId id="298" r:id="rId23"/>
    <p:sldId id="300" r:id="rId24"/>
    <p:sldId id="259" r:id="rId25"/>
    <p:sldId id="309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89" r:id="rId34"/>
    <p:sldId id="269" r:id="rId35"/>
    <p:sldId id="310" r:id="rId36"/>
    <p:sldId id="315" r:id="rId37"/>
    <p:sldId id="311" r:id="rId38"/>
    <p:sldId id="270" r:id="rId39"/>
    <p:sldId id="274" r:id="rId40"/>
    <p:sldId id="272" r:id="rId41"/>
    <p:sldId id="273" r:id="rId42"/>
    <p:sldId id="317" r:id="rId43"/>
    <p:sldId id="275" r:id="rId44"/>
    <p:sldId id="294" r:id="rId45"/>
    <p:sldId id="276" r:id="rId46"/>
    <p:sldId id="301" r:id="rId47"/>
    <p:sldId id="302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-1182" y="-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ieeexplore.ieee.org/stamp/stamp.jsp?tp=&amp;arnumber=8349661&amp;isnumber=8349658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59" y="1985554"/>
            <a:ext cx="6662057" cy="18288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 smtClean="0"/>
              <a:t>Optim</a:t>
            </a:r>
            <a:r>
              <a:rPr lang="en-US" dirty="0" err="1" smtClean="0"/>
              <a:t>i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dirty="0" smtClean="0"/>
              <a:t>Singular </a:t>
            </a:r>
            <a:r>
              <a:rPr dirty="0"/>
              <a:t>Value Decomposition for Image Compression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9304" y="4049486"/>
            <a:ext cx="7854696" cy="1752600"/>
          </a:xfrm>
        </p:spPr>
        <p:txBody>
          <a:bodyPr/>
          <a:lstStyle/>
          <a:p>
            <a:r>
              <a:rPr dirty="0"/>
              <a:t>Theory • Implementation • Evaluation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5394960"/>
            <a:ext cx="5344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Presented by:  </a:t>
            </a:r>
            <a:r>
              <a:rPr lang="en-US" dirty="0" err="1" smtClean="0"/>
              <a:t>Shivam</a:t>
            </a:r>
            <a:r>
              <a:rPr lang="en-US" dirty="0" smtClean="0"/>
              <a:t> Kumar</a:t>
            </a:r>
          </a:p>
          <a:p>
            <a:r>
              <a:rPr lang="en-US" dirty="0" smtClean="0"/>
              <a:t>Roll No. :  2311166</a:t>
            </a:r>
          </a:p>
          <a:p>
            <a:r>
              <a:rPr lang="en-US" dirty="0" smtClean="0"/>
              <a:t>Submitted to:  Dr. </a:t>
            </a:r>
            <a:r>
              <a:rPr lang="en-US" dirty="0" err="1" smtClean="0"/>
              <a:t>Subhasish</a:t>
            </a:r>
            <a:r>
              <a:rPr lang="en-US" dirty="0" smtClean="0"/>
              <a:t> </a:t>
            </a:r>
            <a:r>
              <a:rPr lang="en-US" dirty="0" err="1" smtClean="0"/>
              <a:t>Basak</a:t>
            </a: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SVD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r>
              <a:rPr sz="2300" dirty="0"/>
              <a:t>SVD takes a matrix, square or non-square, and divides it into two orthogonal matrices </a:t>
            </a:r>
            <a:r>
              <a:rPr lang="en-US" sz="2300" dirty="0" smtClean="0"/>
              <a:t> </a:t>
            </a:r>
            <a:r>
              <a:rPr sz="2300" dirty="0" smtClean="0"/>
              <a:t>and </a:t>
            </a:r>
            <a:r>
              <a:rPr sz="2300" dirty="0"/>
              <a:t>a diagonal matrix</a:t>
            </a:r>
          </a:p>
          <a:p>
            <a:r>
              <a:rPr sz="2300" dirty="0"/>
              <a:t>Simply applying SVD on an image does not compress it</a:t>
            </a:r>
          </a:p>
          <a:p>
            <a:r>
              <a:rPr sz="2300" dirty="0"/>
              <a:t>To </a:t>
            </a:r>
            <a:r>
              <a:rPr lang="en-US" sz="2300" dirty="0" smtClean="0"/>
              <a:t> </a:t>
            </a:r>
            <a:r>
              <a:rPr sz="2300" dirty="0" smtClean="0"/>
              <a:t>compress </a:t>
            </a:r>
            <a:r>
              <a:rPr sz="2300" dirty="0"/>
              <a:t>an image, after applying SVD:</a:t>
            </a:r>
          </a:p>
          <a:p>
            <a:pPr>
              <a:buNone/>
            </a:pPr>
            <a:r>
              <a:rPr lang="en-US" sz="2300" dirty="0" smtClean="0"/>
              <a:t>            </a:t>
            </a:r>
            <a:r>
              <a:rPr sz="2300" dirty="0" smtClean="0"/>
              <a:t>• Retain </a:t>
            </a:r>
            <a:r>
              <a:rPr sz="2300" dirty="0"/>
              <a:t>the first few singular values (maximum </a:t>
            </a:r>
            <a:r>
              <a:rPr sz="2300" dirty="0" smtClean="0"/>
              <a:t>image </a:t>
            </a:r>
            <a:r>
              <a:rPr sz="2300" dirty="0"/>
              <a:t>info)</a:t>
            </a:r>
          </a:p>
          <a:p>
            <a:pPr>
              <a:buNone/>
            </a:pPr>
            <a:r>
              <a:rPr lang="en-US" sz="2300" dirty="0" smtClean="0"/>
              <a:t>             </a:t>
            </a:r>
            <a:r>
              <a:rPr sz="2300" dirty="0" smtClean="0"/>
              <a:t>• Discard </a:t>
            </a:r>
            <a:r>
              <a:rPr sz="2300" dirty="0"/>
              <a:t>the lower singular values (negligible info)</a:t>
            </a:r>
          </a:p>
          <a:p>
            <a:r>
              <a:rPr sz="2300" dirty="0"/>
              <a:t>The singular vectors form </a:t>
            </a:r>
            <a:r>
              <a:rPr sz="2300" dirty="0" err="1"/>
              <a:t>orthonormal</a:t>
            </a:r>
            <a:r>
              <a:rPr sz="2300" dirty="0"/>
              <a:t> bases</a:t>
            </a:r>
          </a:p>
          <a:p>
            <a:r>
              <a:rPr sz="2300" dirty="0"/>
              <a:t>Important relation: A vᵢ = sᵢ uᵢ</a:t>
            </a:r>
          </a:p>
          <a:p>
            <a:r>
              <a:rPr sz="2300" dirty="0"/>
              <a:t>Shows that each right singular vector corresponds to a left singular vector scaled by its singular value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/>
              <a:t>Mathematical steps to calculate SVD of a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r>
              <a:rPr sz="2200" dirty="0"/>
              <a:t>Given an input image matrix A.</a:t>
            </a:r>
          </a:p>
          <a:p>
            <a:r>
              <a:rPr sz="2200" dirty="0"/>
              <a:t>First, calculate A </a:t>
            </a:r>
            <a:r>
              <a:rPr sz="2200" dirty="0" err="1"/>
              <a:t>A</a:t>
            </a:r>
            <a:r>
              <a:rPr sz="2200" dirty="0"/>
              <a:t>ᵀ and Aᵀ A.</a:t>
            </a:r>
          </a:p>
          <a:p>
            <a:r>
              <a:rPr sz="2200" dirty="0"/>
              <a:t>Use A </a:t>
            </a:r>
            <a:r>
              <a:rPr sz="2200" dirty="0" err="1"/>
              <a:t>A</a:t>
            </a:r>
            <a:r>
              <a:rPr sz="2200" dirty="0"/>
              <a:t>ᵀ to find the </a:t>
            </a:r>
            <a:r>
              <a:rPr sz="2200" dirty="0" err="1" smtClean="0"/>
              <a:t>eigen</a:t>
            </a:r>
            <a:r>
              <a:rPr lang="en-US" sz="2200" dirty="0" smtClean="0"/>
              <a:t> </a:t>
            </a:r>
            <a:r>
              <a:rPr sz="2200" dirty="0" smtClean="0"/>
              <a:t>values </a:t>
            </a:r>
            <a:r>
              <a:rPr sz="2200" dirty="0"/>
              <a:t>and eigenvectors to form the columns of U: (A </a:t>
            </a:r>
            <a:r>
              <a:rPr sz="2200" dirty="0" err="1"/>
              <a:t>A</a:t>
            </a:r>
            <a:r>
              <a:rPr sz="2200" dirty="0"/>
              <a:t>ᵀ - </a:t>
            </a:r>
            <a:r>
              <a:rPr sz="2200" dirty="0" err="1"/>
              <a:t>λI</a:t>
            </a:r>
            <a:r>
              <a:rPr sz="2200" dirty="0"/>
              <a:t>) x = 0.</a:t>
            </a:r>
          </a:p>
          <a:p>
            <a:r>
              <a:rPr sz="2200" dirty="0"/>
              <a:t>Use Aᵀ A to find the </a:t>
            </a:r>
            <a:r>
              <a:rPr sz="2200" dirty="0" err="1" smtClean="0"/>
              <a:t>eigen</a:t>
            </a:r>
            <a:r>
              <a:rPr lang="en-US" sz="2200" dirty="0" smtClean="0"/>
              <a:t> </a:t>
            </a:r>
            <a:r>
              <a:rPr sz="2200" dirty="0" smtClean="0"/>
              <a:t>values </a:t>
            </a:r>
            <a:r>
              <a:rPr sz="2200" dirty="0"/>
              <a:t>and eigenvectors to form the columns of V: (Aᵀ A - </a:t>
            </a:r>
            <a:r>
              <a:rPr sz="2200" dirty="0" err="1"/>
              <a:t>λI</a:t>
            </a:r>
            <a:r>
              <a:rPr sz="2200" dirty="0"/>
              <a:t>) x = 0.</a:t>
            </a:r>
          </a:p>
          <a:p>
            <a:r>
              <a:rPr sz="2200" dirty="0"/>
              <a:t>Divide each </a:t>
            </a:r>
            <a:r>
              <a:rPr sz="2200" dirty="0" err="1" smtClean="0"/>
              <a:t>eigen</a:t>
            </a:r>
            <a:r>
              <a:rPr lang="en-US" sz="2200" dirty="0" smtClean="0"/>
              <a:t> </a:t>
            </a:r>
            <a:r>
              <a:rPr sz="2200" dirty="0" smtClean="0"/>
              <a:t>vector </a:t>
            </a:r>
            <a:r>
              <a:rPr sz="2200" dirty="0"/>
              <a:t>by its magnitude to form the columns of U and V.</a:t>
            </a:r>
          </a:p>
          <a:p>
            <a:r>
              <a:rPr sz="2200" dirty="0"/>
              <a:t>Take the square root of the </a:t>
            </a:r>
            <a:r>
              <a:rPr sz="2200" dirty="0" err="1"/>
              <a:t>eigenvalues</a:t>
            </a:r>
            <a:r>
              <a:rPr sz="2200" dirty="0"/>
              <a:t> to find the singular values, and arrange them in S in descending order: σ₁ ≥ σ₂ ≥ … ≥ σᵣ ≥ 0.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/>
            </a:pPr>
            <a:r>
              <a:rPr dirty="0"/>
              <a:t>Storage Space Calculations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 fontScale="85000" lnSpcReduction="20000"/>
          </a:bodyPr>
          <a:lstStyle/>
          <a:p>
            <a:endParaRPr dirty="0"/>
          </a:p>
          <a:p>
            <a:pPr>
              <a:defRPr sz="2200"/>
            </a:pPr>
            <a:r>
              <a:rPr dirty="0" smtClean="0"/>
              <a:t>  </a:t>
            </a:r>
            <a:r>
              <a:rPr dirty="0"/>
              <a:t>A = U S Vᵀ</a:t>
            </a:r>
          </a:p>
          <a:p>
            <a:pPr>
              <a:defRPr sz="2200"/>
            </a:pPr>
            <a:r>
              <a:rPr dirty="0" smtClean="0"/>
              <a:t>A </a:t>
            </a:r>
            <a:r>
              <a:rPr dirty="0"/>
              <a:t>= Σᵢ σᵢ uᵢ vᵢᵀ</a:t>
            </a:r>
          </a:p>
          <a:p>
            <a:pPr>
              <a:defRPr sz="2200"/>
            </a:pPr>
            <a:r>
              <a:rPr dirty="0" smtClean="0"/>
              <a:t> </a:t>
            </a:r>
            <a:r>
              <a:rPr dirty="0"/>
              <a:t>Aₖ = </a:t>
            </a:r>
            <a:r>
              <a:rPr dirty="0" err="1"/>
              <a:t>σ₁u₁v</a:t>
            </a:r>
            <a:r>
              <a:rPr dirty="0"/>
              <a:t>₁ᵀ + </a:t>
            </a:r>
            <a:r>
              <a:rPr dirty="0" err="1"/>
              <a:t>σ₂u₂v</a:t>
            </a:r>
            <a:r>
              <a:rPr dirty="0"/>
              <a:t>₂ᵀ + … + </a:t>
            </a:r>
            <a:r>
              <a:rPr dirty="0" err="1" smtClean="0"/>
              <a:t>σᵣuᵣv</a:t>
            </a:r>
            <a:r>
              <a:rPr dirty="0" smtClean="0"/>
              <a:t>ᵣᵀ</a:t>
            </a:r>
            <a:r>
              <a:rPr lang="en-US" dirty="0" smtClean="0"/>
              <a:t>   (Reconstructed A)</a:t>
            </a:r>
            <a:endParaRPr dirty="0"/>
          </a:p>
          <a:p>
            <a:pPr>
              <a:defRPr sz="2200"/>
            </a:pPr>
            <a:endParaRPr dirty="0"/>
          </a:p>
          <a:p>
            <a:pPr>
              <a:defRPr sz="2200"/>
            </a:pPr>
            <a:r>
              <a:rPr dirty="0" smtClean="0"/>
              <a:t> </a:t>
            </a:r>
            <a:r>
              <a:rPr dirty="0"/>
              <a:t>When performing SVD compression, the sum is not performed to the last singular values (SVs); small SVs are dropped.</a:t>
            </a:r>
          </a:p>
          <a:p>
            <a:pPr>
              <a:defRPr sz="2200"/>
            </a:pPr>
            <a:r>
              <a:rPr dirty="0" smtClean="0"/>
              <a:t>Values </a:t>
            </a:r>
            <a:r>
              <a:rPr dirty="0"/>
              <a:t>outside required rank are set to zero.</a:t>
            </a:r>
          </a:p>
          <a:p>
            <a:pPr>
              <a:defRPr sz="2200"/>
            </a:pPr>
            <a:r>
              <a:rPr dirty="0" smtClean="0"/>
              <a:t> </a:t>
            </a:r>
            <a:r>
              <a:rPr dirty="0"/>
              <a:t>Closest rank‑k matrix is obtained by truncating after first k terms:</a:t>
            </a:r>
          </a:p>
          <a:p>
            <a:pPr>
              <a:defRPr sz="2200"/>
            </a:pPr>
            <a:r>
              <a:rPr dirty="0"/>
              <a:t>     </a:t>
            </a:r>
            <a:r>
              <a:rPr dirty="0" smtClean="0"/>
              <a:t>A</a:t>
            </a:r>
            <a:r>
              <a:rPr dirty="0"/>
              <a:t>ₖ = </a:t>
            </a:r>
            <a:r>
              <a:rPr dirty="0" err="1"/>
              <a:t>σ₁u₁v</a:t>
            </a:r>
            <a:r>
              <a:rPr dirty="0"/>
              <a:t>₁ᵀ + </a:t>
            </a:r>
            <a:r>
              <a:rPr dirty="0" err="1"/>
              <a:t>σ₂u₂v</a:t>
            </a:r>
            <a:r>
              <a:rPr dirty="0"/>
              <a:t>₂ᵀ + … + </a:t>
            </a:r>
            <a:r>
              <a:rPr dirty="0" err="1"/>
              <a:t>σₖuₖv</a:t>
            </a:r>
            <a:r>
              <a:rPr dirty="0"/>
              <a:t>ₖᵀ</a:t>
            </a:r>
          </a:p>
          <a:p>
            <a:pPr>
              <a:defRPr sz="2200"/>
            </a:pPr>
            <a:endParaRPr dirty="0"/>
          </a:p>
          <a:p>
            <a:pPr>
              <a:defRPr sz="2200"/>
            </a:pPr>
            <a:r>
              <a:rPr dirty="0" smtClean="0"/>
              <a:t>Total </a:t>
            </a:r>
            <a:r>
              <a:rPr dirty="0"/>
              <a:t>storage for Aₖ:</a:t>
            </a:r>
          </a:p>
          <a:p>
            <a:pPr>
              <a:buNone/>
              <a:defRPr sz="2200"/>
            </a:pPr>
            <a:r>
              <a:rPr lang="en-US" dirty="0" smtClean="0"/>
              <a:t>         </a:t>
            </a:r>
            <a:r>
              <a:rPr dirty="0" smtClean="0"/>
              <a:t>     </a:t>
            </a:r>
            <a:r>
              <a:rPr dirty="0"/>
              <a:t>Aₖ = k(m + n + 1)</a:t>
            </a:r>
          </a:p>
          <a:p>
            <a:pPr>
              <a:defRPr sz="2200"/>
            </a:pPr>
            <a:endParaRPr dirty="0"/>
          </a:p>
          <a:p>
            <a:pPr>
              <a:defRPr sz="2200"/>
            </a:pPr>
            <a:r>
              <a:rPr dirty="0" smtClean="0"/>
              <a:t>Digital </a:t>
            </a:r>
            <a:r>
              <a:rPr dirty="0"/>
              <a:t>image Aₖ still resembles the original image closely.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/>
            </a:pPr>
            <a:r>
              <a:rPr dirty="0"/>
              <a:t>Lowest rank‑k approximations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 fontScale="92500"/>
          </a:bodyPr>
          <a:lstStyle/>
          <a:p>
            <a:endParaRPr dirty="0"/>
          </a:p>
          <a:p>
            <a:pPr>
              <a:defRPr sz="2200"/>
            </a:pPr>
            <a:r>
              <a:rPr dirty="0" smtClean="0"/>
              <a:t>Since </a:t>
            </a:r>
            <a:r>
              <a:rPr dirty="0"/>
              <a:t>σ₁ &gt; σ₂ &gt; … &gt; σₙ &gt; 0, first terms impact the sum the most.</a:t>
            </a:r>
          </a:p>
          <a:p>
            <a:pPr>
              <a:defRPr sz="2200"/>
            </a:pPr>
            <a:r>
              <a:rPr dirty="0" smtClean="0"/>
              <a:t> </a:t>
            </a:r>
            <a:r>
              <a:rPr dirty="0"/>
              <a:t>Matrix A can be approximated using only the first few terms.</a:t>
            </a:r>
          </a:p>
          <a:p>
            <a:pPr>
              <a:defRPr sz="2200"/>
            </a:pPr>
            <a:endParaRPr dirty="0"/>
          </a:p>
          <a:p>
            <a:pPr>
              <a:defRPr sz="2200"/>
            </a:pPr>
            <a:r>
              <a:rPr dirty="0" smtClean="0"/>
              <a:t>Increasing </a:t>
            </a:r>
            <a:r>
              <a:rPr dirty="0"/>
              <a:t>k improves quality but increases storage.</a:t>
            </a:r>
          </a:p>
          <a:p>
            <a:pPr>
              <a:defRPr sz="2200"/>
            </a:pPr>
            <a:r>
              <a:rPr dirty="0" smtClean="0"/>
              <a:t>Smaller </a:t>
            </a:r>
            <a:r>
              <a:rPr dirty="0"/>
              <a:t>rank‑k SVD approximations are preferable.</a:t>
            </a:r>
          </a:p>
          <a:p>
            <a:pPr>
              <a:defRPr sz="2200"/>
            </a:pPr>
            <a:endParaRPr dirty="0"/>
          </a:p>
          <a:p>
            <a:pPr>
              <a:defRPr sz="2200"/>
            </a:pPr>
            <a:r>
              <a:rPr dirty="0" smtClean="0"/>
              <a:t> </a:t>
            </a:r>
            <a:r>
              <a:rPr dirty="0"/>
              <a:t>k must be limited so compressed image uses less space than original.</a:t>
            </a:r>
          </a:p>
          <a:p>
            <a:pPr>
              <a:defRPr sz="2200"/>
            </a:pPr>
            <a:endParaRPr dirty="0"/>
          </a:p>
          <a:p>
            <a:pPr>
              <a:defRPr sz="2200"/>
            </a:pPr>
            <a:r>
              <a:rPr dirty="0"/>
              <a:t>Necessary condition:</a:t>
            </a:r>
          </a:p>
          <a:p>
            <a:pPr>
              <a:buNone/>
              <a:defRPr sz="2200"/>
            </a:pPr>
            <a:r>
              <a:rPr lang="en-US" dirty="0" smtClean="0"/>
              <a:t>    </a:t>
            </a:r>
            <a:r>
              <a:rPr dirty="0" smtClean="0"/>
              <a:t>      </a:t>
            </a:r>
            <a:r>
              <a:rPr dirty="0"/>
              <a:t>k &lt; </a:t>
            </a:r>
            <a:r>
              <a:rPr dirty="0" err="1"/>
              <a:t>mn</a:t>
            </a:r>
            <a:r>
              <a:rPr dirty="0"/>
              <a:t> / (m + n + 1)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Compression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1. Extract R, G, B matrices</a:t>
            </a:r>
          </a:p>
          <a:p>
            <a:r>
              <a:rPr dirty="0"/>
              <a:t>2. Compute SVD on Red channel</a:t>
            </a:r>
          </a:p>
          <a:p>
            <a:r>
              <a:rPr dirty="0"/>
              <a:t>3. Project G,B using V from R</a:t>
            </a:r>
          </a:p>
          <a:p>
            <a:r>
              <a:rPr dirty="0"/>
              <a:t>4. Reconstruct and JPEG compress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52500"/>
            <a:ext cx="8382000" cy="56769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dirty="0"/>
          </a:p>
          <a:p>
            <a:pPr>
              <a:defRPr sz="2000" b="1"/>
            </a:pPr>
            <a:r>
              <a:rPr dirty="0"/>
              <a:t>1) Split image into R, G, B</a:t>
            </a:r>
          </a:p>
          <a:p>
            <a:pPr>
              <a:defRPr sz="1400"/>
            </a:pPr>
            <a:r>
              <a:rPr sz="1600" dirty="0"/>
              <a:t>The image is converted to RGB and separated into three 2-D matrices.</a:t>
            </a:r>
          </a:p>
          <a:p>
            <a:pPr>
              <a:defRPr sz="1400"/>
            </a:pPr>
            <a:r>
              <a:rPr sz="1600" dirty="0"/>
              <a:t>SVD operates on matrices, so each channel needs its own matrix.</a:t>
            </a:r>
          </a:p>
          <a:p>
            <a:pPr>
              <a:defRPr sz="1400"/>
            </a:pPr>
            <a:r>
              <a:rPr sz="1600" dirty="0"/>
              <a:t>Channel separation preserves color structure and allows independent compression of each component</a:t>
            </a:r>
            <a:r>
              <a:rPr sz="1600" dirty="0" smtClean="0"/>
              <a:t>.</a:t>
            </a:r>
            <a:endParaRPr lang="en-US" sz="1600" dirty="0" smtClean="0"/>
          </a:p>
          <a:p>
            <a:pPr>
              <a:buNone/>
              <a:defRPr sz="1400"/>
            </a:pPr>
            <a:endParaRPr lang="en-US" dirty="0" smtClean="0"/>
          </a:p>
          <a:p>
            <a:pPr>
              <a:buNone/>
              <a:defRPr sz="1400"/>
            </a:pPr>
            <a:endParaRPr dirty="0"/>
          </a:p>
          <a:p>
            <a:pPr>
              <a:defRPr sz="2000" b="1"/>
            </a:pPr>
            <a:r>
              <a:rPr dirty="0"/>
              <a:t>2) Compute truncated SVD on the Red channel</a:t>
            </a:r>
          </a:p>
          <a:p>
            <a:pPr>
              <a:defRPr sz="1400"/>
            </a:pPr>
            <a:r>
              <a:rPr sz="1700" dirty="0"/>
              <a:t>Approximate SVD is applied only to the Red channel to extract its top-k singular values and vectors.</a:t>
            </a:r>
          </a:p>
          <a:p>
            <a:pPr>
              <a:defRPr sz="1400"/>
            </a:pPr>
            <a:r>
              <a:rPr sz="1700" dirty="0"/>
              <a:t>These vectors capture the major spatial patterns.</a:t>
            </a:r>
          </a:p>
          <a:p>
            <a:pPr>
              <a:defRPr sz="1400"/>
            </a:pPr>
            <a:r>
              <a:rPr sz="1700" dirty="0"/>
              <a:t>Using Red only makes the process ~3× faster</a:t>
            </a:r>
            <a:r>
              <a:rPr sz="1700" dirty="0" smtClean="0"/>
              <a:t>.</a:t>
            </a:r>
            <a:endParaRPr lang="en-US" sz="1700" dirty="0" smtClean="0"/>
          </a:p>
          <a:p>
            <a:pPr>
              <a:defRPr sz="1400"/>
            </a:pPr>
            <a:endParaRPr lang="en-US" dirty="0" smtClean="0"/>
          </a:p>
          <a:p>
            <a:pPr>
              <a:buNone/>
              <a:defRPr sz="1400"/>
            </a:pPr>
            <a:endParaRPr lang="en-US" dirty="0" smtClean="0"/>
          </a:p>
          <a:p>
            <a:pPr>
              <a:defRPr sz="2000" b="1"/>
            </a:pPr>
            <a:r>
              <a:rPr lang="en-US" dirty="0" smtClean="0"/>
              <a:t>3) Project Green &amp; Blue using the same V basis</a:t>
            </a:r>
          </a:p>
          <a:p>
            <a:pPr>
              <a:defRPr sz="1400"/>
            </a:pPr>
            <a:r>
              <a:rPr lang="en-US" sz="1700" dirty="0" smtClean="0"/>
              <a:t>G and B are projected onto the V basis learned from Red.</a:t>
            </a:r>
          </a:p>
          <a:p>
            <a:pPr>
              <a:defRPr sz="1400"/>
            </a:pPr>
            <a:r>
              <a:rPr lang="en-US" sz="1700" dirty="0" smtClean="0"/>
              <a:t>Image channels are usually correlated, so Red’s structure approximates all channels.</a:t>
            </a:r>
          </a:p>
          <a:p>
            <a:pPr>
              <a:defRPr sz="1400"/>
            </a:pPr>
            <a:r>
              <a:rPr lang="en-US" sz="1700" dirty="0" smtClean="0"/>
              <a:t>This reduces computation while maintaining visual accuracy</a:t>
            </a:r>
            <a:r>
              <a:rPr lang="en-US" dirty="0" smtClean="0"/>
              <a:t>.</a:t>
            </a:r>
          </a:p>
          <a:p>
            <a:pPr>
              <a:defRPr sz="1400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38200" y="711200"/>
            <a:ext cx="699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How to Ach</a:t>
            </a:r>
            <a:r>
              <a:rPr lang="en-US" sz="2400" b="1" dirty="0" smtClean="0"/>
              <a:t>i</a:t>
            </a:r>
            <a:r>
              <a:rPr lang="en-US" sz="2400" b="1" dirty="0" smtClean="0"/>
              <a:t>eve that:</a:t>
            </a:r>
            <a:endParaRPr lang="en-US" sz="24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6700"/>
            <a:ext cx="8229600" cy="6057900"/>
          </a:xfrm>
        </p:spPr>
        <p:txBody>
          <a:bodyPr/>
          <a:lstStyle/>
          <a:p>
            <a:pPr>
              <a:buNone/>
            </a:pPr>
            <a:endParaRPr dirty="0" smtClean="0"/>
          </a:p>
          <a:p>
            <a:pPr>
              <a:defRPr sz="2000" b="1"/>
            </a:pPr>
            <a:r>
              <a:rPr dirty="0" smtClean="0"/>
              <a:t>4</a:t>
            </a:r>
            <a:r>
              <a:rPr dirty="0"/>
              <a:t>) Reconstruct rank-k approximations of R, G, B</a:t>
            </a:r>
          </a:p>
          <a:p>
            <a:pPr>
              <a:defRPr sz="1400"/>
            </a:pPr>
            <a:r>
              <a:rPr sz="1600" dirty="0"/>
              <a:t>Using U * </a:t>
            </a:r>
            <a:r>
              <a:rPr sz="1600" dirty="0" err="1"/>
              <a:t>diag</a:t>
            </a:r>
            <a:r>
              <a:rPr sz="1600" dirty="0"/>
              <a:t>(S) * Vᵀ, each channel is rebuilt using only k dominant components.</a:t>
            </a:r>
          </a:p>
          <a:p>
            <a:pPr>
              <a:defRPr sz="1400"/>
            </a:pPr>
            <a:r>
              <a:rPr sz="1600" dirty="0"/>
              <a:t>This removes fine details and noise.</a:t>
            </a:r>
          </a:p>
          <a:p>
            <a:pPr>
              <a:defRPr sz="1400"/>
            </a:pPr>
            <a:r>
              <a:rPr sz="1600" dirty="0"/>
              <a:t>This reduces intrinsic dimensionality</a:t>
            </a:r>
            <a:r>
              <a:rPr dirty="0" smtClean="0"/>
              <a:t>.</a:t>
            </a:r>
            <a:endParaRPr lang="en-US" dirty="0" smtClean="0"/>
          </a:p>
          <a:p>
            <a:pPr>
              <a:defRPr sz="1400"/>
            </a:pPr>
            <a:endParaRPr lang="en-US" dirty="0" smtClean="0"/>
          </a:p>
          <a:p>
            <a:pPr>
              <a:defRPr sz="1400"/>
            </a:pPr>
            <a:endParaRPr lang="en-US" dirty="0" smtClean="0"/>
          </a:p>
          <a:p>
            <a:pPr>
              <a:defRPr sz="2000" b="1"/>
            </a:pPr>
            <a:r>
              <a:rPr lang="en-US" dirty="0" smtClean="0"/>
              <a:t>5) Save compressed image using JPEG</a:t>
            </a:r>
          </a:p>
          <a:p>
            <a:pPr>
              <a:defRPr sz="1400"/>
            </a:pPr>
            <a:r>
              <a:rPr lang="en-US" sz="1600" dirty="0" smtClean="0"/>
              <a:t>The reconstructed low-rank image is saved using JPEG.</a:t>
            </a:r>
          </a:p>
          <a:p>
            <a:pPr>
              <a:defRPr sz="1400"/>
            </a:pPr>
            <a:r>
              <a:rPr lang="en-US" sz="1600" dirty="0" smtClean="0"/>
              <a:t>SVD removes structural redundancy; JPEG removes perceptual redundancy.</a:t>
            </a:r>
          </a:p>
          <a:p>
            <a:pPr>
              <a:defRPr sz="1400"/>
            </a:pPr>
            <a:r>
              <a:rPr lang="en-US" sz="1600" dirty="0" smtClean="0"/>
              <a:t>Combined, they produce smaller file sizes</a:t>
            </a:r>
            <a:r>
              <a:rPr lang="en-US" sz="1600" dirty="0" smtClean="0"/>
              <a:t>.</a:t>
            </a:r>
          </a:p>
          <a:p>
            <a:pPr>
              <a:buNone/>
              <a:defRPr sz="1400"/>
            </a:pPr>
            <a:endParaRPr lang="en-US" dirty="0" smtClean="0"/>
          </a:p>
          <a:p>
            <a:pPr>
              <a:defRPr sz="1400"/>
            </a:pPr>
            <a:endParaRPr lang="en-US" dirty="0" smtClean="0"/>
          </a:p>
          <a:p>
            <a:pPr>
              <a:defRPr sz="2000" b="1"/>
            </a:pPr>
            <a:r>
              <a:rPr lang="en-US" dirty="0" smtClean="0"/>
              <a:t>6) Compute compression metrics</a:t>
            </a:r>
          </a:p>
          <a:p>
            <a:pPr>
              <a:defRPr sz="1400"/>
            </a:pPr>
            <a:r>
              <a:rPr lang="en-US" sz="1600" dirty="0" smtClean="0"/>
              <a:t>Original </a:t>
            </a:r>
            <a:r>
              <a:rPr lang="en-US" sz="1600" dirty="0" err="1" smtClean="0"/>
              <a:t>vs</a:t>
            </a:r>
            <a:r>
              <a:rPr lang="en-US" sz="1600" dirty="0" smtClean="0"/>
              <a:t> compressed size gives storage savings.</a:t>
            </a:r>
          </a:p>
          <a:p>
            <a:pPr>
              <a:defRPr sz="1400"/>
            </a:pPr>
            <a:r>
              <a:rPr lang="en-US" sz="1600" dirty="0" smtClean="0"/>
              <a:t>MSE and PSNR measure signal loss.</a:t>
            </a:r>
          </a:p>
          <a:p>
            <a:pPr>
              <a:defRPr sz="1400"/>
            </a:pPr>
            <a:r>
              <a:rPr lang="en-US" sz="1600" dirty="0" smtClean="0"/>
              <a:t>Used to judge k and </a:t>
            </a:r>
            <a:r>
              <a:rPr lang="en-US" sz="1600" dirty="0" err="1" smtClean="0"/>
              <a:t>jpeg_q</a:t>
            </a:r>
            <a:r>
              <a:rPr lang="en-US" sz="1600" dirty="0" smtClean="0"/>
              <a:t>.</a:t>
            </a:r>
          </a:p>
          <a:p>
            <a:pPr>
              <a:defRPr sz="1400"/>
            </a:pPr>
            <a:endParaRPr lang="en-US" sz="1600" dirty="0" smtClean="0"/>
          </a:p>
          <a:p>
            <a:pPr>
              <a:defRPr sz="1400"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31520" y="1275080"/>
            <a:ext cx="7315200" cy="1239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2200" b="1">
                <a:solidFill>
                  <a:srgbClr val="000000"/>
                </a:solidFill>
              </a:defRPr>
            </a:pPr>
            <a:r>
              <a:rPr dirty="0" smtClean="0"/>
              <a:t>Load </a:t>
            </a:r>
            <a:r>
              <a:rPr dirty="0"/>
              <a:t>Image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dirty="0"/>
              <a:t>Function: </a:t>
            </a:r>
            <a:r>
              <a:rPr dirty="0" err="1"/>
              <a:t>compress_to_jpeg</a:t>
            </a:r>
            <a:r>
              <a:rPr dirty="0"/>
              <a:t>()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dirty="0"/>
              <a:t>Input: file path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dirty="0"/>
              <a:t>Output: RGB image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96900" y="3446780"/>
            <a:ext cx="7315200" cy="11760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2200" b="1">
                <a:solidFill>
                  <a:srgbClr val="000000"/>
                </a:solidFill>
              </a:defRPr>
            </a:pPr>
            <a:r>
              <a:rPr dirty="0" smtClean="0"/>
              <a:t>Split </a:t>
            </a:r>
            <a:r>
              <a:rPr dirty="0"/>
              <a:t>Channels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dirty="0"/>
              <a:t>Function: </a:t>
            </a:r>
            <a:r>
              <a:rPr dirty="0" err="1"/>
              <a:t>compress_to_jpeg</a:t>
            </a:r>
            <a:r>
              <a:rPr dirty="0"/>
              <a:t>()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dirty="0"/>
              <a:t>Output: R, G, B matrices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31520" y="5118100"/>
            <a:ext cx="7315200" cy="132334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dirty="0"/>
          </a:p>
          <a:p>
            <a:pPr>
              <a:defRPr sz="2200" b="1">
                <a:solidFill>
                  <a:srgbClr val="000000"/>
                </a:solidFill>
              </a:defRPr>
            </a:pPr>
            <a:r>
              <a:rPr dirty="0"/>
              <a:t>Initialize V (Random Basis)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dirty="0"/>
              <a:t>Function: </a:t>
            </a:r>
            <a:r>
              <a:rPr dirty="0" err="1"/>
              <a:t>svd_batch_fast</a:t>
            </a:r>
            <a:r>
              <a:rPr dirty="0"/>
              <a:t>() + </a:t>
            </a:r>
            <a:r>
              <a:rPr dirty="0" err="1"/>
              <a:t>lcgg</a:t>
            </a:r>
            <a:r>
              <a:rPr dirty="0"/>
              <a:t>()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dirty="0"/>
              <a:t>Output: V (</a:t>
            </a:r>
            <a:r>
              <a:rPr dirty="0" err="1"/>
              <a:t>n×k</a:t>
            </a:r>
            <a:r>
              <a:rPr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393700"/>
            <a:ext cx="6215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FLOW CHART</a:t>
            </a:r>
            <a:r>
              <a:rPr lang="en-US" dirty="0" smtClean="0"/>
              <a:t>: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29100" y="2514600"/>
            <a:ext cx="25400" cy="9321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229100" y="4622800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31520" y="2372360"/>
            <a:ext cx="7315200" cy="100584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2200" b="1">
                <a:solidFill>
                  <a:srgbClr val="000000"/>
                </a:solidFill>
              </a:defRPr>
            </a:pPr>
            <a:r>
              <a:rPr dirty="0" smtClean="0"/>
              <a:t>Project </a:t>
            </a:r>
            <a:r>
              <a:rPr dirty="0"/>
              <a:t>G &amp; B onto V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dirty="0"/>
              <a:t>Function: </a:t>
            </a:r>
            <a:r>
              <a:rPr dirty="0" err="1"/>
              <a:t>matmul_fast</a:t>
            </a:r>
            <a:r>
              <a:rPr dirty="0"/>
              <a:t>(G,V), </a:t>
            </a:r>
            <a:r>
              <a:rPr dirty="0" err="1"/>
              <a:t>matmul_fast</a:t>
            </a:r>
            <a:r>
              <a:rPr dirty="0"/>
              <a:t>(B,V)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dirty="0"/>
              <a:t>Output: </a:t>
            </a:r>
            <a:r>
              <a:rPr dirty="0" err="1"/>
              <a:t>U_g</a:t>
            </a:r>
            <a:r>
              <a:rPr dirty="0"/>
              <a:t>, </a:t>
            </a:r>
            <a:r>
              <a:rPr dirty="0" err="1"/>
              <a:t>U_b</a:t>
            </a:r>
            <a:endParaRPr dirty="0"/>
          </a:p>
        </p:txBody>
      </p:sp>
      <p:sp>
        <p:nvSpPr>
          <p:cNvPr id="3" name="Rounded Rectangle 2"/>
          <p:cNvSpPr/>
          <p:nvPr/>
        </p:nvSpPr>
        <p:spPr>
          <a:xfrm>
            <a:off x="731520" y="3815080"/>
            <a:ext cx="7315200" cy="100584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2200" b="1">
                <a:solidFill>
                  <a:srgbClr val="000000"/>
                </a:solidFill>
              </a:defRPr>
            </a:pPr>
            <a:r>
              <a:rPr dirty="0" smtClean="0"/>
              <a:t>Scale </a:t>
            </a:r>
            <a:r>
              <a:rPr dirty="0"/>
              <a:t>Coefficients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dirty="0"/>
              <a:t>Loop in </a:t>
            </a:r>
            <a:r>
              <a:rPr dirty="0" err="1"/>
              <a:t>compress_to_jpeg</a:t>
            </a:r>
            <a:r>
              <a:rPr dirty="0"/>
              <a:t>()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dirty="0"/>
              <a:t>Output: scaled </a:t>
            </a:r>
            <a:r>
              <a:rPr dirty="0" err="1"/>
              <a:t>U_g</a:t>
            </a:r>
            <a:r>
              <a:rPr dirty="0"/>
              <a:t>, </a:t>
            </a:r>
            <a:r>
              <a:rPr dirty="0" err="1"/>
              <a:t>U_b</a:t>
            </a:r>
            <a:endParaRPr dirty="0"/>
          </a:p>
        </p:txBody>
      </p:sp>
      <p:sp>
        <p:nvSpPr>
          <p:cNvPr id="4" name="Rounded Rectangle 3"/>
          <p:cNvSpPr/>
          <p:nvPr/>
        </p:nvSpPr>
        <p:spPr>
          <a:xfrm>
            <a:off x="731520" y="5534660"/>
            <a:ext cx="7315200" cy="100584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2200" b="1">
                <a:solidFill>
                  <a:srgbClr val="000000"/>
                </a:solidFill>
              </a:defRPr>
            </a:pPr>
            <a:r>
              <a:rPr dirty="0" smtClean="0"/>
              <a:t>Reconstruct </a:t>
            </a:r>
            <a:r>
              <a:rPr dirty="0" err="1"/>
              <a:t>Rk,Gk,Bk</a:t>
            </a:r>
            <a:endParaRPr dirty="0"/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dirty="0"/>
              <a:t>Function: reconstruct()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dirty="0"/>
              <a:t>Output: rank-k channels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31520" y="368300"/>
            <a:ext cx="7315200" cy="14986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2200" b="1">
                <a:solidFill>
                  <a:srgbClr val="000000"/>
                </a:solidFill>
              </a:defRPr>
            </a:pPr>
            <a:r>
              <a:rPr dirty="0" smtClean="0"/>
              <a:t>Power </a:t>
            </a:r>
            <a:r>
              <a:rPr dirty="0"/>
              <a:t>Iteration SVD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dirty="0"/>
              <a:t>Function: </a:t>
            </a:r>
            <a:r>
              <a:rPr dirty="0" err="1"/>
              <a:t>svd_batch_fast</a:t>
            </a:r>
            <a:r>
              <a:rPr dirty="0"/>
              <a:t>()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dirty="0" err="1"/>
              <a:t>Subcalls</a:t>
            </a:r>
            <a:r>
              <a:rPr dirty="0"/>
              <a:t>: </a:t>
            </a:r>
            <a:r>
              <a:rPr dirty="0" err="1"/>
              <a:t>matmul_fast</a:t>
            </a:r>
            <a:r>
              <a:rPr dirty="0"/>
              <a:t>, transpose,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dirty="0" err="1"/>
              <a:t>normalize_columns</a:t>
            </a:r>
            <a:r>
              <a:rPr dirty="0"/>
              <a:t>, </a:t>
            </a:r>
            <a:r>
              <a:rPr dirty="0" err="1"/>
              <a:t>gram_schmidt</a:t>
            </a:r>
            <a:endParaRPr dirty="0"/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dirty="0"/>
              <a:t>Output: </a:t>
            </a:r>
            <a:r>
              <a:rPr dirty="0" err="1"/>
              <a:t>U_r</a:t>
            </a:r>
            <a:r>
              <a:rPr dirty="0"/>
              <a:t>, </a:t>
            </a:r>
            <a:r>
              <a:rPr dirty="0" err="1"/>
              <a:t>S_r</a:t>
            </a:r>
            <a:r>
              <a:rPr dirty="0"/>
              <a:t>, </a:t>
            </a:r>
            <a:r>
              <a:rPr dirty="0" err="1"/>
              <a:t>Vt</a:t>
            </a:r>
            <a:endParaRPr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067300" y="1866900"/>
            <a:ext cx="25400" cy="505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37000" y="3378200"/>
            <a:ext cx="0" cy="436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775200" y="4833620"/>
            <a:ext cx="0" cy="7137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31520" y="1902460"/>
            <a:ext cx="7315200" cy="100584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2200" b="1">
                <a:solidFill>
                  <a:srgbClr val="000000"/>
                </a:solidFill>
              </a:defRPr>
            </a:pPr>
            <a:r>
              <a:rPr dirty="0" smtClean="0"/>
              <a:t>JPEG </a:t>
            </a:r>
            <a:r>
              <a:rPr dirty="0"/>
              <a:t>Encode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dirty="0"/>
              <a:t>Function: </a:t>
            </a:r>
            <a:r>
              <a:rPr dirty="0" err="1"/>
              <a:t>out.save</a:t>
            </a:r>
            <a:r>
              <a:rPr dirty="0" smtClean="0"/>
              <a:t>(. </a:t>
            </a:r>
            <a:r>
              <a:rPr dirty="0"/>
              <a:t>JPEG)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dirty="0"/>
              <a:t>Output: compressed file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20" y="3591560"/>
            <a:ext cx="7315200" cy="100584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2200" b="1">
                <a:solidFill>
                  <a:srgbClr val="000000"/>
                </a:solidFill>
              </a:defRPr>
            </a:pPr>
            <a:r>
              <a:rPr dirty="0" smtClean="0"/>
              <a:t>Compute </a:t>
            </a:r>
            <a:r>
              <a:rPr dirty="0"/>
              <a:t>Metrics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dirty="0"/>
              <a:t>Function: </a:t>
            </a:r>
            <a:r>
              <a:rPr dirty="0" err="1"/>
              <a:t>compute_metrics</a:t>
            </a:r>
            <a:r>
              <a:rPr dirty="0"/>
              <a:t>()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dirty="0"/>
              <a:t>Output: CR, MSE, PSNR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31520" y="5547360"/>
            <a:ext cx="7315200" cy="100584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2200" b="1">
                <a:solidFill>
                  <a:srgbClr val="000000"/>
                </a:solidFill>
              </a:defRPr>
            </a:pPr>
            <a:r>
              <a:rPr dirty="0" smtClean="0"/>
              <a:t>Show </a:t>
            </a:r>
            <a:r>
              <a:rPr dirty="0"/>
              <a:t>Comparison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dirty="0"/>
              <a:t>Function: </a:t>
            </a:r>
            <a:r>
              <a:rPr dirty="0" err="1"/>
              <a:t>show_comparison</a:t>
            </a:r>
            <a:r>
              <a:rPr dirty="0"/>
              <a:t>()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dirty="0"/>
              <a:t>Output: visuals + prints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1520" y="342900"/>
            <a:ext cx="7315200" cy="100584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2200" b="1">
                <a:solidFill>
                  <a:srgbClr val="000000"/>
                </a:solidFill>
              </a:defRPr>
            </a:pPr>
            <a:r>
              <a:rPr dirty="0" smtClean="0"/>
              <a:t>Pack </a:t>
            </a:r>
            <a:r>
              <a:rPr dirty="0"/>
              <a:t>&amp; Clamp Image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dirty="0"/>
              <a:t>Function: PIL </a:t>
            </a:r>
            <a:r>
              <a:rPr dirty="0" err="1"/>
              <a:t>Image.new</a:t>
            </a:r>
            <a:r>
              <a:rPr dirty="0"/>
              <a:t>()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dirty="0"/>
              <a:t>Output: out image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37000" y="1348740"/>
            <a:ext cx="25400" cy="5537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962400" y="2908300"/>
            <a:ext cx="0" cy="6832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2"/>
          </p:cNvCxnSpPr>
          <p:nvPr/>
        </p:nvCxnSpPr>
        <p:spPr>
          <a:xfrm>
            <a:off x="4389120" y="4597400"/>
            <a:ext cx="30480" cy="949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Why is compression needed?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 store data efficiently</a:t>
            </a:r>
          </a:p>
          <a:p>
            <a:r>
              <a:t>To transmit data efficiently</a:t>
            </a:r>
          </a:p>
          <a:p>
            <a:r>
              <a:t>To save:</a:t>
            </a:r>
          </a:p>
          <a:p>
            <a:pPr lvl="1"/>
            <a:r>
              <a:t>Memory</a:t>
            </a:r>
          </a:p>
          <a:p>
            <a:pPr lvl="1"/>
            <a:r>
              <a:t>Bandwidth</a:t>
            </a:r>
          </a:p>
          <a:p>
            <a:pPr lvl="1"/>
            <a:r>
              <a:t>Cost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1400"/>
            <a:ext cx="8229600" cy="1143000"/>
          </a:xfrm>
        </p:spPr>
        <p:txBody>
          <a:bodyPr>
            <a:normAutofit fontScale="90000"/>
          </a:bodyPr>
          <a:lstStyle/>
          <a:p>
            <a:r>
              <a:t>What SVD Compression Really Does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SVD = Mathematical Compression</a:t>
            </a:r>
          </a:p>
          <a:p>
            <a:pPr>
              <a:defRPr sz="1800"/>
            </a:pPr>
            <a:r>
              <a:rPr dirty="0"/>
              <a:t>SVD reduces an image matrix to a low-rank approximation.</a:t>
            </a:r>
          </a:p>
          <a:p>
            <a:pPr>
              <a:defRPr sz="1800"/>
            </a:pPr>
            <a:r>
              <a:rPr dirty="0"/>
              <a:t>Only top-k singular values and vectors are kept.</a:t>
            </a:r>
          </a:p>
          <a:p>
            <a:pPr>
              <a:defRPr sz="1800"/>
            </a:pPr>
            <a:r>
              <a:rPr dirty="0"/>
              <a:t>This removes redundant structure inside the image</a:t>
            </a:r>
            <a:r>
              <a:rPr dirty="0" smtClean="0"/>
              <a:t>.</a:t>
            </a:r>
            <a:r>
              <a:rPr lang="en-US" dirty="0" smtClean="0"/>
              <a:t> </a:t>
            </a:r>
            <a:r>
              <a:rPr lang="en-US" dirty="0" smtClean="0"/>
              <a:t>Reduces </a:t>
            </a:r>
            <a:r>
              <a:rPr lang="en-US" dirty="0" err="1" smtClean="0"/>
              <a:t>i</a:t>
            </a:r>
            <a:r>
              <a:rPr lang="en-US" dirty="0" err="1" smtClean="0"/>
              <a:t>nterpixel</a:t>
            </a:r>
            <a:r>
              <a:rPr lang="en-US" dirty="0" smtClean="0"/>
              <a:t> redundancy.</a:t>
            </a:r>
            <a:endParaRPr dirty="0"/>
          </a:p>
          <a:p>
            <a:pPr>
              <a:defRPr sz="1800"/>
            </a:pPr>
            <a:r>
              <a:rPr dirty="0"/>
              <a:t>It compresses the data mathematically (fewer parameters).</a:t>
            </a:r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But the file size does NOT reduce:</a:t>
            </a:r>
          </a:p>
          <a:p>
            <a:pPr>
              <a:defRPr sz="1800"/>
            </a:pPr>
            <a:r>
              <a:rPr dirty="0" smtClean="0"/>
              <a:t>U</a:t>
            </a:r>
            <a:r>
              <a:rPr dirty="0"/>
              <a:t>, S, Vᵀ must still be stored as large matrices.</a:t>
            </a:r>
          </a:p>
          <a:p>
            <a:pPr>
              <a:defRPr sz="1800"/>
            </a:pPr>
            <a:r>
              <a:rPr dirty="0" smtClean="0"/>
              <a:t>So </a:t>
            </a:r>
            <a:r>
              <a:rPr dirty="0"/>
              <a:t>saving the image normally still produces a large file.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Why SVD Cannot Reduce File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SVD alone CANNOT do file compression because:</a:t>
            </a:r>
          </a:p>
          <a:p>
            <a:pPr>
              <a:defRPr sz="1800"/>
            </a:pPr>
            <a:r>
              <a:rPr lang="en-US" dirty="0" smtClean="0"/>
              <a:t>   </a:t>
            </a:r>
            <a:r>
              <a:rPr dirty="0" smtClean="0"/>
              <a:t> </a:t>
            </a:r>
            <a:r>
              <a:rPr dirty="0"/>
              <a:t>It does not quantize data.</a:t>
            </a:r>
          </a:p>
          <a:p>
            <a:pPr>
              <a:defRPr sz="1800"/>
            </a:pPr>
            <a:r>
              <a:rPr lang="en-US" dirty="0" smtClean="0"/>
              <a:t>    </a:t>
            </a:r>
            <a:r>
              <a:rPr dirty="0" smtClean="0"/>
              <a:t>It </a:t>
            </a:r>
            <a:r>
              <a:rPr dirty="0"/>
              <a:t>does not reduce bit depth.</a:t>
            </a:r>
          </a:p>
          <a:p>
            <a:pPr>
              <a:defRPr sz="1800"/>
            </a:pPr>
            <a:r>
              <a:rPr lang="en-US" dirty="0" smtClean="0"/>
              <a:t> </a:t>
            </a:r>
            <a:r>
              <a:rPr lang="en-US" dirty="0" smtClean="0"/>
              <a:t>    </a:t>
            </a:r>
            <a:r>
              <a:rPr dirty="0" smtClean="0"/>
              <a:t>It </a:t>
            </a:r>
            <a:r>
              <a:rPr dirty="0"/>
              <a:t>does not encode redundancies.</a:t>
            </a:r>
          </a:p>
          <a:p>
            <a:pPr>
              <a:defRPr sz="1800"/>
            </a:pPr>
            <a:r>
              <a:rPr lang="en-US" dirty="0" smtClean="0"/>
              <a:t> </a:t>
            </a:r>
            <a:r>
              <a:rPr lang="en-US" dirty="0" smtClean="0"/>
              <a:t>     </a:t>
            </a:r>
            <a:r>
              <a:rPr dirty="0" smtClean="0"/>
              <a:t>It </a:t>
            </a:r>
            <a:r>
              <a:rPr dirty="0"/>
              <a:t>outputs floating-point matrices which are large.</a:t>
            </a:r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Conclusion:</a:t>
            </a:r>
          </a:p>
          <a:p>
            <a:pPr>
              <a:defRPr sz="1800"/>
            </a:pPr>
            <a:r>
              <a:rPr dirty="0"/>
              <a:t>SVD ≠ file compression</a:t>
            </a:r>
          </a:p>
          <a:p>
            <a:pPr>
              <a:defRPr sz="1800"/>
            </a:pPr>
            <a:r>
              <a:rPr dirty="0"/>
              <a:t>SVD = low-rank mathematical representation only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JPEG Is Needed After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dirty="0"/>
          </a:p>
          <a:p>
            <a:pPr>
              <a:defRPr sz="1800"/>
            </a:pPr>
            <a:r>
              <a:rPr dirty="0"/>
              <a:t>JPEG = Actual File Compression</a:t>
            </a:r>
          </a:p>
          <a:p>
            <a:pPr>
              <a:defRPr sz="1800"/>
            </a:pPr>
            <a:r>
              <a:rPr lang="en-US" dirty="0" smtClean="0"/>
              <a:t> </a:t>
            </a:r>
            <a:r>
              <a:rPr lang="en-US" dirty="0" smtClean="0"/>
              <a:t>   </a:t>
            </a:r>
            <a:r>
              <a:rPr dirty="0" smtClean="0"/>
              <a:t>Converts </a:t>
            </a:r>
            <a:r>
              <a:rPr dirty="0"/>
              <a:t>image to </a:t>
            </a:r>
            <a:r>
              <a:rPr dirty="0" err="1"/>
              <a:t>YCbCr</a:t>
            </a:r>
            <a:r>
              <a:rPr dirty="0"/>
              <a:t>.</a:t>
            </a:r>
          </a:p>
          <a:p>
            <a:pPr>
              <a:defRPr sz="1800"/>
            </a:pPr>
            <a:r>
              <a:rPr lang="en-US" dirty="0" smtClean="0"/>
              <a:t> </a:t>
            </a:r>
            <a:r>
              <a:rPr lang="en-US" dirty="0" smtClean="0"/>
              <a:t>   </a:t>
            </a:r>
            <a:r>
              <a:rPr dirty="0" smtClean="0"/>
              <a:t>Applies </a:t>
            </a:r>
            <a:r>
              <a:rPr dirty="0"/>
              <a:t>DCT on 8×8 blocks.</a:t>
            </a:r>
          </a:p>
          <a:p>
            <a:pPr>
              <a:defRPr sz="1800"/>
            </a:pPr>
            <a:r>
              <a:rPr lang="en-US" dirty="0" smtClean="0"/>
              <a:t> </a:t>
            </a:r>
            <a:r>
              <a:rPr lang="en-US" dirty="0" smtClean="0"/>
              <a:t>   </a:t>
            </a:r>
            <a:r>
              <a:rPr dirty="0" smtClean="0"/>
              <a:t>Quantizes </a:t>
            </a:r>
            <a:r>
              <a:rPr dirty="0"/>
              <a:t>coefficients.</a:t>
            </a:r>
          </a:p>
          <a:p>
            <a:pPr>
              <a:defRPr sz="1800"/>
            </a:pPr>
            <a:r>
              <a:rPr lang="en-US" dirty="0" smtClean="0"/>
              <a:t> </a:t>
            </a:r>
            <a:r>
              <a:rPr lang="en-US" dirty="0" smtClean="0"/>
              <a:t>    </a:t>
            </a:r>
            <a:r>
              <a:rPr dirty="0" smtClean="0"/>
              <a:t>Uses </a:t>
            </a:r>
            <a:r>
              <a:rPr dirty="0"/>
              <a:t>Huffman coding to shrink file size.</a:t>
            </a:r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lang="en-US" dirty="0" smtClean="0"/>
              <a:t>So </a:t>
            </a:r>
            <a:r>
              <a:rPr lang="en-US" dirty="0" smtClean="0"/>
              <a:t>i</a:t>
            </a:r>
            <a:r>
              <a:rPr dirty="0" smtClean="0"/>
              <a:t>n </a:t>
            </a:r>
            <a:r>
              <a:rPr lang="en-US" dirty="0" smtClean="0"/>
              <a:t>the</a:t>
            </a:r>
            <a:r>
              <a:rPr dirty="0" smtClean="0"/>
              <a:t> </a:t>
            </a:r>
            <a:r>
              <a:rPr dirty="0"/>
              <a:t>pipeline:</a:t>
            </a:r>
          </a:p>
          <a:p>
            <a:pPr>
              <a:defRPr sz="1800"/>
            </a:pPr>
            <a:r>
              <a:rPr lang="en-US" dirty="0" smtClean="0"/>
              <a:t>     </a:t>
            </a:r>
            <a:r>
              <a:rPr dirty="0" smtClean="0"/>
              <a:t>SVD </a:t>
            </a:r>
            <a:r>
              <a:rPr dirty="0"/>
              <a:t>→ removes structural redundancy</a:t>
            </a:r>
          </a:p>
          <a:p>
            <a:pPr>
              <a:defRPr sz="1800"/>
            </a:pPr>
            <a:r>
              <a:rPr lang="en-US" dirty="0" smtClean="0"/>
              <a:t>     </a:t>
            </a:r>
            <a:r>
              <a:rPr dirty="0" smtClean="0"/>
              <a:t>JPEG </a:t>
            </a:r>
            <a:r>
              <a:rPr dirty="0"/>
              <a:t>→ removes perceptual + entropy redundancy</a:t>
            </a:r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Therefore:</a:t>
            </a:r>
          </a:p>
          <a:p>
            <a:pPr>
              <a:defRPr sz="1800"/>
            </a:pPr>
            <a:r>
              <a:rPr dirty="0" smtClean="0"/>
              <a:t> </a:t>
            </a:r>
            <a:r>
              <a:rPr dirty="0"/>
              <a:t>SVD compresses the matrix</a:t>
            </a:r>
          </a:p>
          <a:p>
            <a:pPr>
              <a:defRPr sz="1800"/>
            </a:pPr>
            <a:r>
              <a:rPr dirty="0" smtClean="0"/>
              <a:t> </a:t>
            </a:r>
            <a:r>
              <a:rPr dirty="0"/>
              <a:t>JPEG compresses the file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Use SVD + JPEG Together?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 fontScale="85000" lnSpcReduction="10000"/>
          </a:bodyPr>
          <a:lstStyle/>
          <a:p>
            <a:endParaRPr dirty="0"/>
          </a:p>
          <a:p>
            <a:pPr>
              <a:defRPr sz="2000"/>
            </a:pPr>
            <a:r>
              <a:rPr dirty="0" smtClean="0"/>
              <a:t> </a:t>
            </a:r>
            <a:r>
              <a:rPr dirty="0"/>
              <a:t>JPEG alone compresses the file, but combining SVD + JPEG can give even better compression</a:t>
            </a:r>
            <a:r>
              <a:rPr dirty="0" smtClean="0"/>
              <a:t>.</a:t>
            </a:r>
            <a:endParaRPr lang="en-US" dirty="0" smtClean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r>
              <a:rPr dirty="0" smtClean="0"/>
              <a:t> </a:t>
            </a:r>
            <a:r>
              <a:rPr dirty="0"/>
              <a:t>SVD reduces structural/computational redundancy by removing fine details and noise</a:t>
            </a:r>
            <a:r>
              <a:rPr dirty="0" smtClean="0"/>
              <a:t>.</a:t>
            </a:r>
            <a:endParaRPr lang="en-US" dirty="0" smtClean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r>
              <a:rPr dirty="0" smtClean="0"/>
              <a:t>SVD </a:t>
            </a:r>
            <a:r>
              <a:rPr dirty="0" err="1"/>
              <a:t>smooths</a:t>
            </a:r>
            <a:r>
              <a:rPr dirty="0"/>
              <a:t> the image so JPEG finds more zeros after DCT → higher compression</a:t>
            </a:r>
            <a:r>
              <a:rPr dirty="0" smtClean="0"/>
              <a:t>.</a:t>
            </a:r>
            <a:endParaRPr lang="en-US" dirty="0" smtClean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r>
              <a:rPr dirty="0" smtClean="0"/>
              <a:t>SVD </a:t>
            </a:r>
            <a:r>
              <a:rPr dirty="0"/>
              <a:t>reduces global image complexity before JPEG’s local block compression</a:t>
            </a:r>
            <a:r>
              <a:rPr dirty="0" smtClean="0"/>
              <a:t>.</a:t>
            </a:r>
            <a:endParaRPr lang="en-US" dirty="0" smtClean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r>
              <a:rPr dirty="0" smtClean="0"/>
              <a:t> </a:t>
            </a:r>
            <a:r>
              <a:rPr dirty="0"/>
              <a:t>JPEG then removes perceptual and statistical redundancy efficiently</a:t>
            </a:r>
            <a:r>
              <a:rPr dirty="0" smtClean="0"/>
              <a:t>.</a:t>
            </a:r>
            <a:endParaRPr lang="en-US" dirty="0" smtClean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r>
              <a:rPr dirty="0" smtClean="0"/>
              <a:t> </a:t>
            </a:r>
            <a:r>
              <a:rPr dirty="0"/>
              <a:t>Together they achieve stronger compression than either method alone.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Use SVD for Images?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Images have highly correlated pixel structure.</a:t>
            </a:r>
          </a:p>
          <a:p>
            <a:r>
              <a:t>SVD preserves most energy with few components.</a:t>
            </a:r>
          </a:p>
          <a:p>
            <a:r>
              <a:t>Acts as dimensionality reduction.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/>
            </a:pPr>
            <a:r>
              <a:rPr dirty="0"/>
              <a:t>SVD Compression </a:t>
            </a:r>
            <a:r>
              <a:rPr dirty="0" smtClean="0"/>
              <a:t>Measures</a:t>
            </a:r>
            <a:r>
              <a:rPr lang="en-US" dirty="0" smtClean="0"/>
              <a:t>: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 fontScale="85000" lnSpcReduction="20000"/>
          </a:bodyPr>
          <a:lstStyle/>
          <a:p>
            <a:endParaRPr dirty="0"/>
          </a:p>
          <a:p>
            <a:pPr>
              <a:defRPr sz="2200"/>
            </a:pPr>
            <a:r>
              <a:rPr dirty="0" smtClean="0"/>
              <a:t> </a:t>
            </a:r>
            <a:r>
              <a:rPr dirty="0"/>
              <a:t>Compression Ratio (CR):</a:t>
            </a:r>
          </a:p>
          <a:p>
            <a:pPr>
              <a:buNone/>
              <a:defRPr sz="2200"/>
            </a:pPr>
            <a:r>
              <a:rPr dirty="0"/>
              <a:t>      CR = (Uncompressed Image Size) / (Compressed Image Size)</a:t>
            </a:r>
          </a:p>
          <a:p>
            <a:pPr>
              <a:defRPr sz="2200"/>
            </a:pPr>
            <a:endParaRPr lang="en-US" dirty="0" smtClean="0"/>
          </a:p>
          <a:p>
            <a:pPr>
              <a:defRPr sz="2200"/>
            </a:pPr>
            <a:endParaRPr dirty="0"/>
          </a:p>
          <a:p>
            <a:pPr>
              <a:buNone/>
              <a:defRPr sz="2200"/>
            </a:pPr>
            <a:r>
              <a:rPr dirty="0"/>
              <a:t>• Mean Square Error (</a:t>
            </a:r>
            <a:r>
              <a:rPr dirty="0" smtClean="0"/>
              <a:t>MSE):</a:t>
            </a:r>
            <a:endParaRPr lang="en-US" dirty="0" smtClean="0"/>
          </a:p>
          <a:p>
            <a:pPr>
              <a:lnSpc>
                <a:spcPct val="120000"/>
              </a:lnSpc>
              <a:buNone/>
              <a:defRPr sz="2200"/>
            </a:pPr>
            <a:r>
              <a:rPr lang="en-US" dirty="0" smtClean="0"/>
              <a:t>                                        ᵐ    </a:t>
            </a:r>
            <a:r>
              <a:rPr lang="en-US" dirty="0" smtClean="0"/>
              <a:t>ⁿ </a:t>
            </a:r>
            <a:endParaRPr dirty="0"/>
          </a:p>
          <a:p>
            <a:pPr>
              <a:buNone/>
              <a:defRPr sz="2200"/>
            </a:pPr>
            <a:r>
              <a:rPr dirty="0"/>
              <a:t>      MSE = (1 / (</a:t>
            </a:r>
            <a:r>
              <a:rPr dirty="0" err="1"/>
              <a:t>m·n</a:t>
            </a:r>
            <a:r>
              <a:rPr dirty="0"/>
              <a:t>)) · Σᵢ</a:t>
            </a:r>
            <a:r>
              <a:rPr dirty="0" smtClean="0"/>
              <a:t>₌₁ </a:t>
            </a:r>
            <a:r>
              <a:rPr dirty="0"/>
              <a:t>Σⱼ</a:t>
            </a:r>
            <a:r>
              <a:rPr dirty="0" smtClean="0"/>
              <a:t>₌₁ ( </a:t>
            </a:r>
            <a:r>
              <a:rPr dirty="0" err="1" smtClean="0"/>
              <a:t>f</a:t>
            </a:r>
            <a:r>
              <a:rPr lang="en-US" dirty="0" err="1" smtClean="0"/>
              <a:t>A</a:t>
            </a:r>
            <a:r>
              <a:rPr dirty="0" smtClean="0"/>
              <a:t>(xᵢ</a:t>
            </a:r>
            <a:r>
              <a:rPr dirty="0"/>
              <a:t>, yⱼ) − </a:t>
            </a:r>
            <a:r>
              <a:rPr dirty="0" err="1" smtClean="0"/>
              <a:t>f</a:t>
            </a:r>
            <a:r>
              <a:rPr lang="en-US" dirty="0" err="1" smtClean="0"/>
              <a:t>Ak</a:t>
            </a:r>
            <a:r>
              <a:rPr dirty="0" smtClean="0"/>
              <a:t>̂</a:t>
            </a:r>
            <a:r>
              <a:rPr dirty="0"/>
              <a:t>(xᵢ, yⱼ) )²</a:t>
            </a:r>
          </a:p>
          <a:p>
            <a:pPr>
              <a:buNone/>
              <a:defRPr sz="2200"/>
            </a:pPr>
            <a:endParaRPr lang="en-US" dirty="0" smtClean="0"/>
          </a:p>
          <a:p>
            <a:pPr>
              <a:buNone/>
              <a:defRPr sz="2200"/>
            </a:pPr>
            <a:endParaRPr dirty="0"/>
          </a:p>
          <a:p>
            <a:pPr>
              <a:buNone/>
              <a:defRPr sz="2200"/>
            </a:pPr>
            <a:r>
              <a:rPr dirty="0"/>
              <a:t>• Peak Signal-to-Noise Ratio (PSNR):</a:t>
            </a:r>
          </a:p>
          <a:p>
            <a:pPr>
              <a:buNone/>
              <a:defRPr sz="2200"/>
            </a:pPr>
            <a:r>
              <a:rPr dirty="0"/>
              <a:t>      </a:t>
            </a:r>
            <a:endParaRPr lang="en-US" dirty="0" smtClean="0"/>
          </a:p>
          <a:p>
            <a:pPr>
              <a:buNone/>
              <a:defRPr sz="2200"/>
            </a:pPr>
            <a:r>
              <a:rPr lang="en-US" dirty="0" smtClean="0"/>
              <a:t> </a:t>
            </a:r>
            <a:r>
              <a:rPr lang="en-US" dirty="0" smtClean="0"/>
              <a:t>            </a:t>
            </a:r>
            <a:r>
              <a:rPr dirty="0" smtClean="0"/>
              <a:t>PSNR </a:t>
            </a:r>
            <a:r>
              <a:rPr dirty="0"/>
              <a:t>= 10·log₁₀( MAX² / MSE )</a:t>
            </a:r>
          </a:p>
          <a:p>
            <a:pPr>
              <a:buNone/>
              <a:defRPr sz="2200"/>
            </a:pPr>
            <a:r>
              <a:rPr lang="en-US" dirty="0" smtClean="0"/>
              <a:t> </a:t>
            </a:r>
            <a:r>
              <a:rPr dirty="0" smtClean="0"/>
              <a:t>      </a:t>
            </a:r>
            <a:r>
              <a:rPr lang="en-US" dirty="0" smtClean="0"/>
              <a:t>                </a:t>
            </a:r>
            <a:r>
              <a:rPr dirty="0" smtClean="0"/>
              <a:t> </a:t>
            </a:r>
            <a:r>
              <a:rPr dirty="0"/>
              <a:t>= 20·log₁₀( MAX / √MSE 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663"/>
            <a:ext cx="86868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SVD Compressed Images for different K values</a:t>
            </a:r>
            <a:endParaRPr sz="3600" dirty="0"/>
          </a:p>
        </p:txBody>
      </p:sp>
      <p:pic>
        <p:nvPicPr>
          <p:cNvPr id="3" name="Picture 2" descr="c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9767"/>
            <a:ext cx="8915400" cy="45882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9086" y="1735574"/>
            <a:ext cx="161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5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84" y="1332411"/>
            <a:ext cx="8782328" cy="47156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21495" y="796834"/>
            <a:ext cx="754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 = </a:t>
            </a:r>
            <a:r>
              <a:rPr lang="en-US" dirty="0" smtClean="0"/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7" y="1476103"/>
            <a:ext cx="8406646" cy="51232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21495" y="796834"/>
            <a:ext cx="807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 = </a:t>
            </a:r>
            <a:r>
              <a:rPr lang="en-US" dirty="0" smtClean="0"/>
              <a:t>30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543"/>
            <a:ext cx="8984762" cy="50439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21495" y="796834"/>
            <a:ext cx="810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 = </a:t>
            </a:r>
            <a:r>
              <a:rPr lang="en-US" dirty="0" smtClean="0"/>
              <a:t>50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21495" y="796834"/>
            <a:ext cx="576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 = 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dirty="0" smtClean="0"/>
              <a:t>•</a:t>
            </a:r>
            <a:r>
              <a:rPr lang="en-US" dirty="0" smtClean="0"/>
              <a:t> Digital images often contain redundant information</a:t>
            </a:r>
            <a:endParaRPr dirty="0"/>
          </a:p>
          <a:p>
            <a:pPr>
              <a:buNone/>
            </a:pPr>
            <a:r>
              <a:rPr dirty="0"/>
              <a:t>• Compression reduces file size while preserving quality</a:t>
            </a:r>
          </a:p>
          <a:p>
            <a:pPr>
              <a:buNone/>
            </a:pPr>
            <a:r>
              <a:rPr dirty="0"/>
              <a:t>• Two approaches: </a:t>
            </a:r>
            <a:r>
              <a:rPr dirty="0" smtClean="0"/>
              <a:t>lossless</a:t>
            </a:r>
            <a:r>
              <a:rPr lang="en-US" dirty="0" smtClean="0"/>
              <a:t>/</a:t>
            </a:r>
            <a:r>
              <a:rPr lang="en-US" dirty="0" smtClean="0"/>
              <a:t>reversible</a:t>
            </a:r>
            <a:r>
              <a:rPr dirty="0" smtClean="0"/>
              <a:t> </a:t>
            </a:r>
            <a:r>
              <a:rPr dirty="0" err="1"/>
              <a:t>vs</a:t>
            </a:r>
            <a:r>
              <a:rPr dirty="0"/>
              <a:t> </a:t>
            </a:r>
            <a:r>
              <a:rPr dirty="0" err="1" smtClean="0"/>
              <a:t>lossy</a:t>
            </a:r>
            <a:r>
              <a:rPr lang="en-US" dirty="0" smtClean="0"/>
              <a:t>/irreversible </a:t>
            </a:r>
            <a:r>
              <a:rPr dirty="0" smtClean="0"/>
              <a:t>compression</a:t>
            </a:r>
            <a:endParaRPr dirty="0"/>
          </a:p>
          <a:p>
            <a:pPr>
              <a:buNone/>
            </a:pPr>
            <a:r>
              <a:rPr dirty="0"/>
              <a:t>• This project studies SVD-based </a:t>
            </a:r>
            <a:r>
              <a:rPr dirty="0" err="1"/>
              <a:t>lossy</a:t>
            </a:r>
            <a:r>
              <a:rPr dirty="0"/>
              <a:t> compression</a:t>
            </a:r>
          </a:p>
          <a:p>
            <a:pPr>
              <a:buNone/>
            </a:pPr>
            <a:r>
              <a:rPr dirty="0"/>
              <a:t>• Integrates JPEG quantization for further size reduction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292"/>
            <a:ext cx="9144000" cy="54714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21495" y="796834"/>
            <a:ext cx="1035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K = </a:t>
            </a:r>
            <a:r>
              <a:rPr lang="en-US" dirty="0" smtClean="0"/>
              <a:t>80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167"/>
            <a:ext cx="9144000" cy="54175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21495" y="796834"/>
            <a:ext cx="898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 = </a:t>
            </a:r>
            <a:r>
              <a:rPr lang="en-US" dirty="0" smtClean="0"/>
              <a:t>100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3040"/>
            <a:ext cx="9144000" cy="52382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21495" y="796834"/>
            <a:ext cx="284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 = 100 </a:t>
            </a:r>
            <a:r>
              <a:rPr lang="en-US" dirty="0" smtClean="0"/>
              <a:t>     jpeg quality= 60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erty\m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73200"/>
            <a:ext cx="9144000" cy="538479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021495" y="796834"/>
            <a:ext cx="2827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 = 100 </a:t>
            </a:r>
            <a:r>
              <a:rPr lang="en-US" dirty="0" smtClean="0"/>
              <a:t>     jpeg quality= 70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3500"/>
            <a:ext cx="9144000" cy="51587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21495" y="796834"/>
            <a:ext cx="2840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 = 100 </a:t>
            </a:r>
            <a:r>
              <a:rPr lang="en-US" dirty="0" smtClean="0"/>
              <a:t>     jpeg quality= 80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Plots</a:t>
            </a:r>
            <a:endParaRPr lang="en-US" dirty="0"/>
          </a:p>
        </p:txBody>
      </p:sp>
      <p:pic>
        <p:nvPicPr>
          <p:cNvPr id="2050" name="Picture 2" descr="C:\Users\werty\6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704213"/>
            <a:ext cx="7543800" cy="4714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Energy Capture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dirty="0"/>
              <a:t>• Energy = Σ (singular_value²)</a:t>
            </a:r>
          </a:p>
          <a:p>
            <a:pPr>
              <a:buNone/>
            </a:pPr>
            <a:r>
              <a:rPr dirty="0"/>
              <a:t>• Cumulative energy curves show % of image preserved</a:t>
            </a:r>
          </a:p>
          <a:p>
            <a:pPr>
              <a:buNone/>
            </a:pPr>
            <a:r>
              <a:rPr dirty="0"/>
              <a:t>• Useful for selecting initial range of k</a:t>
            </a:r>
          </a:p>
          <a:p>
            <a:pPr>
              <a:buNone/>
            </a:pPr>
            <a:r>
              <a:rPr dirty="0"/>
              <a:t>• Typically 90–95% energy captured at small k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werty\458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460500"/>
            <a:ext cx="7843520" cy="490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werty\54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2070100"/>
            <a:ext cx="9144001" cy="3962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werty\789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3450" y="1231900"/>
            <a:ext cx="7010400" cy="467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640080"/>
            <a:ext cx="5486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00000"/>
                </a:solidFill>
              </a:defRPr>
            </a:pPr>
            <a:r>
              <a:t>Information vs Data</a:t>
            </a:r>
          </a:p>
        </p:txBody>
      </p:sp>
      <p:sp>
        <p:nvSpPr>
          <p:cNvPr id="3" name="Oval 2"/>
          <p:cNvSpPr/>
          <p:nvPr/>
        </p:nvSpPr>
        <p:spPr>
          <a:xfrm>
            <a:off x="1828800" y="1371600"/>
            <a:ext cx="5486400" cy="3657600"/>
          </a:xfrm>
          <a:prstGeom prst="ellipse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Oval 3"/>
          <p:cNvSpPr/>
          <p:nvPr/>
        </p:nvSpPr>
        <p:spPr>
          <a:xfrm>
            <a:off x="3474720" y="2286000"/>
            <a:ext cx="2573383" cy="182880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474720" y="1828800"/>
            <a:ext cx="2743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000000"/>
                </a:solidFill>
              </a:defRPr>
            </a:pPr>
            <a:r>
              <a:t>REDUNDANT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66160" y="2743200"/>
            <a:ext cx="2743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000000"/>
                </a:solidFill>
              </a:defRPr>
            </a:pPr>
            <a:r>
              <a:t>INFORMATION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0" y="5199017"/>
            <a:ext cx="5486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000000"/>
                </a:solidFill>
              </a:defRPr>
            </a:pPr>
            <a:r>
              <a:rPr dirty="0"/>
              <a:t>DATA = INFORMATION + REDUNDANT DATA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werty\456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117600"/>
            <a:ext cx="7315200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werty\686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143000"/>
            <a:ext cx="7315200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Optimal k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dirty="0"/>
              <a:t>• Defined PSNR gain threshold = 0.25 </a:t>
            </a:r>
            <a:r>
              <a:rPr dirty="0" smtClean="0"/>
              <a:t>dB</a:t>
            </a:r>
            <a:r>
              <a:rPr lang="en-US" dirty="0" smtClean="0"/>
              <a:t> </a:t>
            </a:r>
            <a:endParaRPr dirty="0"/>
          </a:p>
          <a:p>
            <a:pPr>
              <a:buNone/>
            </a:pPr>
            <a:r>
              <a:rPr dirty="0"/>
              <a:t>• After threshold, improvements </a:t>
            </a:r>
            <a:r>
              <a:rPr dirty="0" smtClean="0"/>
              <a:t>negligible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For JPEG </a:t>
            </a:r>
            <a:r>
              <a:rPr lang="en-US" dirty="0" smtClean="0"/>
              <a:t>quality fixed at </a:t>
            </a:r>
            <a:r>
              <a:rPr lang="en-US" dirty="0" smtClean="0"/>
              <a:t>40:</a:t>
            </a:r>
            <a:endParaRPr dirty="0"/>
          </a:p>
          <a:p>
            <a:pPr>
              <a:buNone/>
            </a:pPr>
            <a:r>
              <a:rPr dirty="0"/>
              <a:t>• Algorithm </a:t>
            </a:r>
            <a:r>
              <a:rPr dirty="0" err="1" smtClean="0"/>
              <a:t>selecte</a:t>
            </a:r>
            <a:r>
              <a:rPr lang="en-US" dirty="0" err="1" smtClean="0"/>
              <a:t>s</a:t>
            </a:r>
            <a:r>
              <a:rPr dirty="0" smtClean="0"/>
              <a:t> </a:t>
            </a:r>
            <a:r>
              <a:rPr dirty="0" err="1"/>
              <a:t>best_k</a:t>
            </a:r>
            <a:r>
              <a:rPr dirty="0"/>
              <a:t> </a:t>
            </a:r>
            <a:r>
              <a:rPr dirty="0" smtClean="0"/>
              <a:t>automatically</a:t>
            </a:r>
            <a:r>
              <a:rPr lang="en-US" dirty="0" smtClean="0"/>
              <a:t>  </a:t>
            </a:r>
            <a:r>
              <a:rPr lang="en-US" dirty="0" smtClean="0"/>
              <a:t>k = 140</a:t>
            </a:r>
            <a:endParaRPr dirty="0"/>
          </a:p>
          <a:p>
            <a:pPr>
              <a:buNone/>
            </a:pPr>
            <a:r>
              <a:rPr dirty="0"/>
              <a:t>• Helps balance compression and quality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Optimal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r>
              <a:rPr lang="en-US" dirty="0" smtClean="0"/>
              <a:t>For k=140: recommended </a:t>
            </a:r>
            <a:r>
              <a:rPr lang="en-US" dirty="0" err="1" smtClean="0"/>
              <a:t>jpeg_q</a:t>
            </a:r>
            <a:r>
              <a:rPr lang="en-US" dirty="0" smtClean="0"/>
              <a:t>=80, PSNR=36.05 dB, CR=1.24, size=10.59 KB</a:t>
            </a:r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2700"/>
            <a:ext cx="8229600" cy="894080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smtClean="0"/>
              <a:t>Expected </a:t>
            </a:r>
            <a:r>
              <a:rPr lang="en-US" sz="5400" dirty="0" smtClean="0"/>
              <a:t>artifacts</a:t>
            </a:r>
            <a:br>
              <a:rPr lang="en-US" sz="5400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rPr lang="en-US" sz="2400" dirty="0" smtClean="0"/>
              <a:t>Low </a:t>
            </a:r>
            <a:r>
              <a:rPr lang="en-US" sz="2400" dirty="0" smtClean="0"/>
              <a:t>k → blurring and texture loss.</a:t>
            </a:r>
          </a:p>
          <a:p>
            <a:pPr>
              <a:defRPr sz="1400"/>
            </a:pPr>
            <a:r>
              <a:rPr lang="en-US" sz="2400" dirty="0" smtClean="0"/>
              <a:t>Shared V basis may cause color shifts.</a:t>
            </a:r>
          </a:p>
          <a:p>
            <a:pPr>
              <a:defRPr sz="1400"/>
            </a:pPr>
            <a:r>
              <a:rPr lang="en-US" sz="2400" dirty="0" smtClean="0"/>
              <a:t>Low JPEG quality → </a:t>
            </a:r>
            <a:r>
              <a:rPr lang="en-US" sz="2400" dirty="0" err="1" smtClean="0"/>
              <a:t>blockiness</a:t>
            </a:r>
            <a:r>
              <a:rPr lang="en-US" sz="2400" dirty="0" smtClean="0"/>
              <a:t>, ringing.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400" dirty="0"/>
              <a:t>SVD enables controllable </a:t>
            </a:r>
            <a:r>
              <a:rPr sz="2400" dirty="0" err="1"/>
              <a:t>lossy</a:t>
            </a:r>
            <a:r>
              <a:rPr sz="2400" dirty="0"/>
              <a:t> compression.</a:t>
            </a:r>
          </a:p>
          <a:p>
            <a:r>
              <a:rPr sz="2400" dirty="0"/>
              <a:t>Higher k gives better quality but slower runtime.</a:t>
            </a:r>
          </a:p>
          <a:p>
            <a:r>
              <a:rPr lang="en-US" sz="2400" dirty="0" smtClean="0"/>
              <a:t> </a:t>
            </a:r>
            <a:r>
              <a:rPr sz="2400" dirty="0" smtClean="0"/>
              <a:t>JPEG </a:t>
            </a:r>
            <a:r>
              <a:rPr sz="2400" dirty="0"/>
              <a:t>quality greatly influences final size</a:t>
            </a:r>
            <a:r>
              <a:rPr sz="2400" dirty="0" smtClean="0"/>
              <a:t>.</a:t>
            </a:r>
            <a:endParaRPr lang="en-US" sz="2400" dirty="0" smtClean="0"/>
          </a:p>
          <a:p>
            <a:r>
              <a:rPr lang="en-US" sz="2400" dirty="0" smtClean="0"/>
              <a:t> </a:t>
            </a:r>
            <a:r>
              <a:rPr lang="en-US" sz="2400" dirty="0" smtClean="0"/>
              <a:t>SVD provides mathematically elegant </a:t>
            </a:r>
            <a:r>
              <a:rPr lang="en-US" sz="2400" dirty="0" smtClean="0"/>
              <a:t>compression Low-rank </a:t>
            </a:r>
            <a:r>
              <a:rPr lang="en-US" sz="2400" dirty="0" smtClean="0"/>
              <a:t>structure of images exploited effectively</a:t>
            </a:r>
          </a:p>
          <a:p>
            <a:r>
              <a:rPr lang="en-US" sz="2400" dirty="0" smtClean="0"/>
              <a:t>Hybrid </a:t>
            </a:r>
            <a:r>
              <a:rPr lang="en-US" sz="2400" dirty="0" smtClean="0"/>
              <a:t>SVD+JPEG yields high-quality, tiny files</a:t>
            </a:r>
          </a:p>
          <a:p>
            <a:r>
              <a:rPr lang="en-US" sz="2400" dirty="0" smtClean="0"/>
              <a:t>Numerical </a:t>
            </a:r>
            <a:r>
              <a:rPr lang="en-US" sz="2400" dirty="0" smtClean="0"/>
              <a:t>results aligned with theoretical expectations</a:t>
            </a:r>
          </a:p>
          <a:p>
            <a:r>
              <a:rPr lang="en-US" sz="2400" dirty="0" smtClean="0"/>
              <a:t>Future </a:t>
            </a:r>
            <a:r>
              <a:rPr lang="en-US" sz="2400" dirty="0" smtClean="0"/>
              <a:t>work: block-wise </a:t>
            </a:r>
            <a:r>
              <a:rPr lang="en-US" sz="2400" dirty="0" smtClean="0"/>
              <a:t>SVD</a:t>
            </a:r>
            <a:endParaRPr lang="en-US" sz="2400" dirty="0" smtClean="0"/>
          </a:p>
          <a:p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5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References: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935480"/>
            <a:ext cx="8686800" cy="438912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R. </a:t>
            </a:r>
            <a:r>
              <a:rPr lang="en-US" sz="1600" dirty="0" err="1" smtClean="0"/>
              <a:t>Mukherjee</a:t>
            </a:r>
            <a:r>
              <a:rPr lang="en-US" sz="1600" dirty="0" smtClean="0"/>
              <a:t> and S. </a:t>
            </a:r>
            <a:r>
              <a:rPr lang="en-US" sz="1600" dirty="0" err="1" smtClean="0"/>
              <a:t>Chandran</a:t>
            </a:r>
            <a:r>
              <a:rPr lang="en-US" sz="1600" dirty="0" smtClean="0"/>
              <a:t>, "</a:t>
            </a:r>
            <a:r>
              <a:rPr lang="en-US" sz="1600" dirty="0" err="1" smtClean="0"/>
              <a:t>Lossy</a:t>
            </a:r>
            <a:r>
              <a:rPr lang="en-US" sz="1600" dirty="0" smtClean="0"/>
              <a:t> image compression using SVD coding, compressive </a:t>
            </a:r>
            <a:r>
              <a:rPr lang="en-US" sz="1600" dirty="0" err="1" smtClean="0"/>
              <a:t>autoencoders</a:t>
            </a:r>
            <a:r>
              <a:rPr lang="en-US" sz="1600" dirty="0" smtClean="0"/>
              <a:t>, and prediction error-vector quantization," </a:t>
            </a:r>
            <a:r>
              <a:rPr lang="en-US" sz="1600" i="1" dirty="0" smtClean="0"/>
              <a:t>2017 4th International Conference on </a:t>
            </a:r>
            <a:r>
              <a:rPr lang="en-US" sz="1600" i="1" dirty="0" err="1" smtClean="0"/>
              <a:t>Opto</a:t>
            </a:r>
            <a:r>
              <a:rPr lang="en-US" sz="1600" i="1" dirty="0" smtClean="0"/>
              <a:t>-Electronics and Applied Optics (</a:t>
            </a:r>
            <a:r>
              <a:rPr lang="en-US" sz="1600" i="1" dirty="0" err="1" smtClean="0"/>
              <a:t>Optronix</a:t>
            </a:r>
            <a:r>
              <a:rPr lang="en-US" sz="1600" i="1" dirty="0" smtClean="0"/>
              <a:t>)</a:t>
            </a:r>
            <a:r>
              <a:rPr lang="en-US" sz="1600" dirty="0" smtClean="0"/>
              <a:t>, Kolkata, India, 2017, pp. 1-5, </a:t>
            </a:r>
            <a:r>
              <a:rPr lang="en-US" sz="1600" dirty="0" smtClean="0"/>
              <a:t>doi:10.1109/OPTRONIX.2017.8349661</a:t>
            </a:r>
            <a:r>
              <a:rPr lang="en-US" sz="1600" dirty="0" smtClean="0"/>
              <a:t>.(</a:t>
            </a:r>
            <a:r>
              <a:rPr lang="en-US" sz="1600" dirty="0" smtClean="0">
                <a:hlinkClick r:id="rId2"/>
              </a:rPr>
              <a:t>https://ieeexplore.ieee.org/stamp/stamp.jsp?tp=&amp;arnumber=8349661&amp;isnumber=8349658</a:t>
            </a:r>
            <a:r>
              <a:rPr lang="en-US" sz="1600" dirty="0" smtClean="0"/>
              <a:t>)</a:t>
            </a:r>
          </a:p>
          <a:p>
            <a:endParaRPr lang="en-US" sz="1600" dirty="0" smtClean="0"/>
          </a:p>
          <a:p>
            <a:r>
              <a:rPr lang="en-US" sz="1600" dirty="0" smtClean="0"/>
              <a:t>Bag, </a:t>
            </a:r>
            <a:r>
              <a:rPr lang="en-US" sz="1600" dirty="0" err="1" smtClean="0"/>
              <a:t>Ayan</a:t>
            </a:r>
            <a:r>
              <a:rPr lang="en-US" sz="1600" dirty="0" smtClean="0"/>
              <a:t>. (2020). </a:t>
            </a:r>
            <a:r>
              <a:rPr lang="en-US" sz="1600" dirty="0" err="1" smtClean="0"/>
              <a:t>Lossy</a:t>
            </a:r>
            <a:r>
              <a:rPr lang="en-US" sz="1600" dirty="0" smtClean="0"/>
              <a:t> Image Compression Using Singular Value Decomposition And Fast Fourier Transform. 10.13140/RG.2.2.11305.62567. 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Aishwarya</a:t>
            </a:r>
            <a:r>
              <a:rPr lang="en-US" sz="1600" dirty="0" smtClean="0"/>
              <a:t>, K. M. et al. “</a:t>
            </a:r>
            <a:r>
              <a:rPr lang="en-US" sz="1600" dirty="0" err="1" smtClean="0"/>
              <a:t>Lossy</a:t>
            </a:r>
            <a:r>
              <a:rPr lang="en-US" sz="1600" dirty="0" smtClean="0"/>
              <a:t> image compression using SVD coding algorithm.” </a:t>
            </a:r>
            <a:r>
              <a:rPr lang="en-US" sz="1600" i="1" dirty="0" smtClean="0"/>
              <a:t>2016 International Conference on Wireless Communications, Signal Processing and Networking (</a:t>
            </a:r>
            <a:r>
              <a:rPr lang="en-US" sz="1600" i="1" dirty="0" err="1" smtClean="0"/>
              <a:t>WiSPNET</a:t>
            </a:r>
            <a:r>
              <a:rPr lang="en-US" sz="1600" i="1" dirty="0" smtClean="0"/>
              <a:t>)</a:t>
            </a:r>
            <a:r>
              <a:rPr lang="en-US" sz="1600" dirty="0" smtClean="0"/>
              <a:t> (2016): 1384-1389.</a:t>
            </a:r>
            <a:endParaRPr lang="en-US" sz="1600" dirty="0" smtClean="0"/>
          </a:p>
          <a:p>
            <a:pPr>
              <a:buNone/>
            </a:pPr>
            <a:endParaRPr lang="en-US" sz="1600" dirty="0" smtClean="0"/>
          </a:p>
          <a:p>
            <a:pPr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01900"/>
            <a:ext cx="8229600" cy="3822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6600" dirty="0" smtClean="0"/>
              <a:t>       THANK YOU</a:t>
            </a:r>
            <a:endParaRPr lang="en-US" sz="6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1680" y="365760"/>
            <a:ext cx="3657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400" b="1">
                <a:solidFill>
                  <a:srgbClr val="000000"/>
                </a:solidFill>
              </a:defRPr>
            </a:pPr>
            <a:r>
              <a:rPr dirty="0"/>
              <a:t>How to compress?</a:t>
            </a:r>
          </a:p>
        </p:txBody>
      </p:sp>
      <p:sp>
        <p:nvSpPr>
          <p:cNvPr id="3" name="Rectangle 2"/>
          <p:cNvSpPr/>
          <p:nvPr/>
        </p:nvSpPr>
        <p:spPr>
          <a:xfrm>
            <a:off x="2926080" y="1097280"/>
            <a:ext cx="1828800" cy="7315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 b="1">
                <a:solidFill>
                  <a:srgbClr val="000000"/>
                </a:solidFill>
              </a:defRPr>
            </a:pPr>
            <a:r>
              <a:t>Redundancies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2560320"/>
            <a:ext cx="1828800" cy="7315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 b="1">
                <a:solidFill>
                  <a:srgbClr val="000000"/>
                </a:solidFill>
              </a:defRPr>
            </a:pPr>
            <a:r>
              <a:rPr lang="en-US" dirty="0" smtClean="0"/>
              <a:t>      </a:t>
            </a:r>
            <a:r>
              <a:rPr dirty="0" smtClean="0"/>
              <a:t>Coding</a:t>
            </a:r>
            <a:endParaRPr dirty="0"/>
          </a:p>
          <a:p>
            <a:pPr>
              <a:defRPr sz="1800" b="1">
                <a:solidFill>
                  <a:srgbClr val="000000"/>
                </a:solidFill>
              </a:defRPr>
            </a:pPr>
            <a:r>
              <a:rPr dirty="0"/>
              <a:t>Redundancy</a:t>
            </a:r>
          </a:p>
        </p:txBody>
      </p:sp>
      <p:sp>
        <p:nvSpPr>
          <p:cNvPr id="5" name="Rectangle 4"/>
          <p:cNvSpPr/>
          <p:nvPr/>
        </p:nvSpPr>
        <p:spPr>
          <a:xfrm>
            <a:off x="3579223" y="2717074"/>
            <a:ext cx="1828800" cy="7315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 b="1">
                <a:solidFill>
                  <a:srgbClr val="000000"/>
                </a:solidFill>
              </a:defRPr>
            </a:pPr>
            <a:r>
              <a:rPr lang="en-US" dirty="0" smtClean="0"/>
              <a:t>  </a:t>
            </a:r>
            <a:r>
              <a:rPr dirty="0" err="1" smtClean="0"/>
              <a:t>Interpixel</a:t>
            </a:r>
            <a:endParaRPr dirty="0"/>
          </a:p>
          <a:p>
            <a:pPr>
              <a:defRPr sz="1800" b="1">
                <a:solidFill>
                  <a:srgbClr val="000000"/>
                </a:solidFill>
              </a:defRPr>
            </a:pPr>
            <a:r>
              <a:rPr dirty="0"/>
              <a:t>Redundancy</a:t>
            </a:r>
          </a:p>
        </p:txBody>
      </p:sp>
      <p:sp>
        <p:nvSpPr>
          <p:cNvPr id="6" name="Rectangle 5"/>
          <p:cNvSpPr/>
          <p:nvPr/>
        </p:nvSpPr>
        <p:spPr>
          <a:xfrm>
            <a:off x="6570617" y="2560320"/>
            <a:ext cx="1828800" cy="7315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 b="1">
                <a:solidFill>
                  <a:srgbClr val="000000"/>
                </a:solidFill>
              </a:defRPr>
            </a:pPr>
            <a:r>
              <a:t>Psycho-visual</a:t>
            </a:r>
          </a:p>
          <a:p>
            <a:pPr>
              <a:defRPr sz="1800" b="1">
                <a:solidFill>
                  <a:srgbClr val="000000"/>
                </a:solidFill>
              </a:defRPr>
            </a:pPr>
            <a:r>
              <a:t>Redundancy</a:t>
            </a:r>
          </a:p>
        </p:txBody>
      </p:sp>
      <p:sp>
        <p:nvSpPr>
          <p:cNvPr id="7" name="Rectangle 6"/>
          <p:cNvSpPr/>
          <p:nvPr/>
        </p:nvSpPr>
        <p:spPr>
          <a:xfrm>
            <a:off x="469900" y="4676503"/>
            <a:ext cx="2679700" cy="139772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 b="1">
                <a:solidFill>
                  <a:srgbClr val="000000"/>
                </a:solidFill>
              </a:defRPr>
            </a:pPr>
            <a:r>
              <a:rPr lang="en-US" dirty="0" smtClean="0"/>
              <a:t>This type of redundancy occurs when data is represented with inefficient code words.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3370217" y="4676503"/>
            <a:ext cx="2782389" cy="139772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 b="1">
                <a:solidFill>
                  <a:srgbClr val="000000"/>
                </a:solidFill>
              </a:defRPr>
            </a:pPr>
            <a:r>
              <a:rPr dirty="0" smtClean="0"/>
              <a:t>Also </a:t>
            </a:r>
            <a:r>
              <a:rPr dirty="0"/>
              <a:t>called spatial redundancy.</a:t>
            </a:r>
          </a:p>
          <a:p>
            <a:pPr>
              <a:defRPr sz="1800" b="1">
                <a:solidFill>
                  <a:srgbClr val="000000"/>
                </a:solidFill>
              </a:defRPr>
            </a:pPr>
            <a:r>
              <a:rPr dirty="0"/>
              <a:t>Explored by predicting a pixel </a:t>
            </a:r>
            <a:r>
              <a:rPr dirty="0" smtClean="0"/>
              <a:t>value</a:t>
            </a:r>
            <a:r>
              <a:rPr lang="en-US" dirty="0" smtClean="0"/>
              <a:t> </a:t>
            </a:r>
            <a:r>
              <a:rPr dirty="0" smtClean="0"/>
              <a:t>based </a:t>
            </a:r>
            <a:r>
              <a:rPr dirty="0"/>
              <a:t>on </a:t>
            </a:r>
            <a:r>
              <a:rPr dirty="0" err="1"/>
              <a:t>neighbouring</a:t>
            </a:r>
            <a:r>
              <a:rPr dirty="0"/>
              <a:t> pixels</a:t>
            </a:r>
          </a:p>
        </p:txBody>
      </p:sp>
      <p:sp>
        <p:nvSpPr>
          <p:cNvPr id="9" name="Rectangle 8"/>
          <p:cNvSpPr/>
          <p:nvPr/>
        </p:nvSpPr>
        <p:spPr>
          <a:xfrm>
            <a:off x="6570617" y="4676503"/>
            <a:ext cx="2281283" cy="139772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 b="1">
                <a:solidFill>
                  <a:srgbClr val="000000"/>
                </a:solidFill>
              </a:defRPr>
            </a:pPr>
            <a:r>
              <a:rPr dirty="0"/>
              <a:t>Exists due to psychophysical aspects</a:t>
            </a:r>
          </a:p>
          <a:p>
            <a:pPr>
              <a:defRPr sz="1800" b="1">
                <a:solidFill>
                  <a:srgbClr val="000000"/>
                </a:solidFill>
              </a:defRPr>
            </a:pPr>
            <a:r>
              <a:rPr dirty="0"/>
              <a:t>of human vision</a:t>
            </a:r>
          </a:p>
        </p:txBody>
      </p:sp>
      <p:cxnSp>
        <p:nvCxnSpPr>
          <p:cNvPr id="10" name="Connector 9"/>
          <p:cNvCxnSpPr/>
          <p:nvPr/>
        </p:nvCxnSpPr>
        <p:spPr>
          <a:xfrm flipH="1">
            <a:off x="1828800" y="1828800"/>
            <a:ext cx="2011680" cy="7315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3840480" y="1828800"/>
            <a:ext cx="326571" cy="88827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/>
          <p:nvPr/>
        </p:nvCxnSpPr>
        <p:spPr>
          <a:xfrm>
            <a:off x="3840480" y="1828800"/>
            <a:ext cx="2926080" cy="7315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>
            <a:stCxn id="4" idx="2"/>
          </p:cNvCxnSpPr>
          <p:nvPr/>
        </p:nvCxnSpPr>
        <p:spPr>
          <a:xfrm flipH="1">
            <a:off x="1541417" y="3291840"/>
            <a:ext cx="287383" cy="138466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>
            <a:stCxn id="5" idx="2"/>
          </p:cNvCxnSpPr>
          <p:nvPr/>
        </p:nvCxnSpPr>
        <p:spPr>
          <a:xfrm>
            <a:off x="4493623" y="3448594"/>
            <a:ext cx="0" cy="122790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 14"/>
          <p:cNvCxnSpPr>
            <a:endCxn id="9" idx="0"/>
          </p:cNvCxnSpPr>
          <p:nvPr/>
        </p:nvCxnSpPr>
        <p:spPr>
          <a:xfrm>
            <a:off x="7667897" y="3291840"/>
            <a:ext cx="43362" cy="138466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137"/>
            <a:ext cx="8229600" cy="1143000"/>
          </a:xfrm>
        </p:spPr>
        <p:txBody>
          <a:bodyPr/>
          <a:lstStyle/>
          <a:p>
            <a:r>
              <a:rPr dirty="0"/>
              <a:t>Image Compression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dirty="0"/>
              <a:t>Image compression techniques are of two types: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Lossless </a:t>
            </a:r>
            <a:r>
              <a:rPr dirty="0"/>
              <a:t>and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dirty="0" err="1" smtClean="0">
                <a:solidFill>
                  <a:schemeClr val="bg2">
                    <a:lumMod val="50000"/>
                  </a:schemeClr>
                </a:solidFill>
              </a:rPr>
              <a:t>Lossy</a:t>
            </a:r>
            <a:r>
              <a:rPr dirty="0"/>
              <a:t>.</a:t>
            </a:r>
          </a:p>
          <a:p>
            <a:r>
              <a:rPr dirty="0">
                <a:solidFill>
                  <a:schemeClr val="bg2">
                    <a:lumMod val="50000"/>
                  </a:schemeClr>
                </a:solidFill>
              </a:rPr>
              <a:t>Lossless compression </a:t>
            </a:r>
            <a:r>
              <a:rPr dirty="0"/>
              <a:t>defines entropy and produces an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identical copy of the original image</a:t>
            </a:r>
            <a:r>
              <a:rPr dirty="0"/>
              <a:t>.</a:t>
            </a:r>
          </a:p>
          <a:p>
            <a:r>
              <a:rPr dirty="0"/>
              <a:t>Lossless techniques are reversible and do not degrade image quality.</a:t>
            </a:r>
          </a:p>
          <a:p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Lossy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compression </a:t>
            </a:r>
            <a:r>
              <a:rPr dirty="0"/>
              <a:t>removes details that the human eye cannot easily detect.</a:t>
            </a:r>
          </a:p>
          <a:p>
            <a:r>
              <a:rPr dirty="0" err="1"/>
              <a:t>Lossy</a:t>
            </a:r>
            <a:r>
              <a:rPr dirty="0"/>
              <a:t> compression reduces storage by eliminating less noticeable features.</a:t>
            </a:r>
          </a:p>
          <a:p>
            <a:r>
              <a:rPr dirty="0" err="1"/>
              <a:t>Lossy</a:t>
            </a:r>
            <a:r>
              <a:rPr dirty="0"/>
              <a:t> methods are irreversible because some image data is permanently lost.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Objectives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smtClean="0"/>
              <a:t>What </a:t>
            </a:r>
            <a:r>
              <a:rPr dirty="0"/>
              <a:t>is SVD?</a:t>
            </a:r>
          </a:p>
          <a:p>
            <a:r>
              <a:rPr dirty="0" smtClean="0"/>
              <a:t>Why </a:t>
            </a:r>
            <a:r>
              <a:rPr dirty="0"/>
              <a:t>SVD for image compression?</a:t>
            </a:r>
          </a:p>
          <a:p>
            <a:r>
              <a:rPr dirty="0" smtClean="0"/>
              <a:t>Methodology</a:t>
            </a:r>
            <a:endParaRPr dirty="0"/>
          </a:p>
          <a:p>
            <a:r>
              <a:rPr dirty="0" smtClean="0"/>
              <a:t>Experiments </a:t>
            </a:r>
            <a:r>
              <a:rPr dirty="0"/>
              <a:t>&amp; Metrics</a:t>
            </a:r>
          </a:p>
          <a:p>
            <a:r>
              <a:rPr dirty="0" smtClean="0"/>
              <a:t>Optimal </a:t>
            </a:r>
            <a:r>
              <a:rPr dirty="0"/>
              <a:t>k and </a:t>
            </a:r>
            <a:r>
              <a:rPr dirty="0" err="1"/>
              <a:t>jpeg_q</a:t>
            </a:r>
            <a:endParaRPr dirty="0"/>
          </a:p>
          <a:p>
            <a:r>
              <a:rPr dirty="0" smtClean="0"/>
              <a:t>Conclusions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SVD?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 fontScale="92500"/>
          </a:bodyPr>
          <a:lstStyle/>
          <a:p>
            <a:pPr>
              <a:defRPr sz="2000"/>
            </a:pPr>
            <a:r>
              <a:t>Basic idea:</a:t>
            </a:r>
          </a:p>
          <a:p>
            <a:pPr lvl="1"/>
            <a:r>
              <a:t>Taking a high dimensional, highly variable set of data points and reducing it to a lower dimensional space that exposes the substructure of the original data more clearly and orders it from most variation to the least.</a:t>
            </a:r>
          </a:p>
          <a:p>
            <a:pPr>
              <a:defRPr sz="2000"/>
            </a:pPr>
            <a:r>
              <a:t>Definition:</a:t>
            </a:r>
          </a:p>
          <a:p>
            <a:pPr lvl="1"/>
            <a:r>
              <a:t>In linear algebra, the singular value decomposition is a factorization of a real or complex, square or non-square matrix. Consider a matrix A with m rows and n columns with rank r. Then A can be factorized into three matrices:</a:t>
            </a:r>
            <a:br/>
            <a:r>
              <a:t/>
            </a:r>
            <a:br/>
            <a:r>
              <a:t>A = U S Vᵀ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SVD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 sz="2000"/>
            </a:pPr>
            <a:r>
              <a:rPr dirty="0"/>
              <a:t>Diagrammatically:</a:t>
            </a:r>
          </a:p>
          <a:p>
            <a:pPr lvl="1"/>
            <a:r>
              <a:rPr dirty="0"/>
              <a:t>A = [u₁   u₂   ...   uₙ]   ×   </a:t>
            </a:r>
            <a:r>
              <a:rPr dirty="0" smtClean="0"/>
              <a:t>[σ</a:t>
            </a:r>
            <a:r>
              <a:rPr dirty="0"/>
              <a:t>₁      0      ...     </a:t>
            </a:r>
            <a:r>
              <a:rPr dirty="0" smtClean="0"/>
              <a:t>0</a:t>
            </a:r>
            <a:r>
              <a:rPr lang="en-US" dirty="0" smtClean="0"/>
              <a:t> ]     ×    </a:t>
            </a:r>
            <a:r>
              <a:rPr lang="en-US" dirty="0" smtClean="0"/>
              <a:t>[ v₁ᵀ </a:t>
            </a:r>
            <a:r>
              <a:rPr lang="en-US" dirty="0" smtClean="0"/>
              <a:t>]</a:t>
            </a:r>
            <a:r>
              <a:rPr dirty="0"/>
              <a:t/>
            </a:r>
            <a:br>
              <a:rPr dirty="0"/>
            </a:br>
            <a:r>
              <a:rPr dirty="0"/>
              <a:t>    </a:t>
            </a:r>
            <a:r>
              <a:rPr lang="en-US" dirty="0" smtClean="0"/>
              <a:t>                                     [   </a:t>
            </a:r>
            <a:r>
              <a:rPr dirty="0" smtClean="0"/>
              <a:t>0     </a:t>
            </a:r>
            <a:r>
              <a:rPr dirty="0"/>
              <a:t>σ₂     ...     </a:t>
            </a:r>
            <a:r>
              <a:rPr dirty="0" smtClean="0"/>
              <a:t>0</a:t>
            </a:r>
            <a:r>
              <a:rPr lang="en-US" dirty="0" smtClean="0"/>
              <a:t> ]          [  </a:t>
            </a:r>
            <a:r>
              <a:rPr lang="en-US" dirty="0" smtClean="0"/>
              <a:t>v₂</a:t>
            </a:r>
            <a:r>
              <a:rPr lang="en-US" dirty="0" smtClean="0"/>
              <a:t>ᵀ]</a:t>
            </a:r>
            <a:r>
              <a:rPr dirty="0"/>
              <a:t/>
            </a:r>
            <a:br>
              <a:rPr dirty="0"/>
            </a:br>
            <a:r>
              <a:rPr dirty="0"/>
              <a:t>   </a:t>
            </a:r>
            <a:r>
              <a:rPr lang="en-US" dirty="0" smtClean="0"/>
              <a:t>                                      [   </a:t>
            </a:r>
            <a:r>
              <a:rPr dirty="0" smtClean="0"/>
              <a:t> </a:t>
            </a:r>
            <a:r>
              <a:rPr dirty="0"/>
              <a:t>.      .      .      </a:t>
            </a:r>
            <a:r>
              <a:rPr dirty="0" smtClean="0"/>
              <a:t>.</a:t>
            </a:r>
            <a:r>
              <a:rPr lang="en-US" dirty="0" smtClean="0"/>
              <a:t>    ]          [   .  ]</a:t>
            </a:r>
            <a:r>
              <a:rPr dirty="0"/>
              <a:t/>
            </a:r>
            <a:br>
              <a:rPr dirty="0"/>
            </a:br>
            <a:r>
              <a:rPr dirty="0"/>
              <a:t>   </a:t>
            </a:r>
            <a:r>
              <a:rPr lang="en-US" dirty="0" smtClean="0"/>
              <a:t>                                      [   </a:t>
            </a:r>
            <a:r>
              <a:rPr dirty="0" smtClean="0"/>
              <a:t>0      </a:t>
            </a:r>
            <a:r>
              <a:rPr dirty="0"/>
              <a:t>0     ...    σᵣ </a:t>
            </a:r>
            <a:r>
              <a:rPr dirty="0" smtClean="0"/>
              <a:t>]</a:t>
            </a:r>
            <a:r>
              <a:rPr lang="en-US" dirty="0" smtClean="0"/>
              <a:t>           [ v</a:t>
            </a:r>
            <a:r>
              <a:rPr lang="en-US" dirty="0" smtClean="0"/>
              <a:t>ₙ</a:t>
            </a:r>
            <a:r>
              <a:rPr lang="en-US" dirty="0" smtClean="0"/>
              <a:t>ᵀ ]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                               </a:t>
            </a:r>
            <a:r>
              <a:rPr dirty="0"/>
              <a:t/>
            </a:r>
            <a:br>
              <a:rPr dirty="0"/>
            </a:br>
            <a:r>
              <a:rPr dirty="0"/>
              <a:t>                                          </a:t>
            </a:r>
            <a:br>
              <a:rPr dirty="0"/>
            </a:br>
            <a:endParaRPr dirty="0"/>
          </a:p>
          <a:p>
            <a:r>
              <a:rPr dirty="0"/>
              <a:t>U is an m × m orthogonal matrix</a:t>
            </a:r>
          </a:p>
          <a:p>
            <a:r>
              <a:rPr dirty="0"/>
              <a:t>Vᵀ is the conjugate transpose of the n × n orthogonal matrix</a:t>
            </a:r>
          </a:p>
          <a:p>
            <a:r>
              <a:rPr dirty="0"/>
              <a:t>S is an m × n diagonal matrix with non‑</a:t>
            </a:r>
            <a:r>
              <a:rPr dirty="0" err="1"/>
              <a:t>negative</a:t>
            </a:r>
            <a:r>
              <a:rPr dirty="0"/>
              <a:t> real numbers</a:t>
            </a:r>
          </a:p>
          <a:p>
            <a:r>
              <a:rPr dirty="0"/>
              <a:t>U contains left‑</a:t>
            </a:r>
            <a:r>
              <a:rPr dirty="0" err="1"/>
              <a:t>singular</a:t>
            </a:r>
            <a:r>
              <a:rPr dirty="0"/>
              <a:t> vectors, V contains right‑</a:t>
            </a:r>
            <a:r>
              <a:rPr dirty="0" err="1"/>
              <a:t>singular</a:t>
            </a:r>
            <a:r>
              <a:rPr dirty="0"/>
              <a:t> vectors</a:t>
            </a:r>
          </a:p>
          <a:p>
            <a:r>
              <a:rPr dirty="0"/>
              <a:t>σ₁ ≥ σ₂ ≥ ... ≥ σᵣ are the singular </a:t>
            </a:r>
            <a:r>
              <a:rPr dirty="0" smtClean="0"/>
              <a:t>values</a:t>
            </a:r>
            <a:r>
              <a:rPr lang="en-US" dirty="0" smtClean="0"/>
              <a:t> that appears </a:t>
            </a:r>
            <a:r>
              <a:rPr lang="en-US" dirty="0" smtClean="0"/>
              <a:t>i</a:t>
            </a:r>
            <a:r>
              <a:rPr lang="en-US" dirty="0" smtClean="0"/>
              <a:t>n descending  order  along  the diagonal of  S.</a:t>
            </a:r>
          </a:p>
          <a:p>
            <a:r>
              <a:rPr lang="en-US" dirty="0" smtClean="0"/>
              <a:t>The singular values satisfy σ₁² ≥ ... ≥ σᵣ² </a:t>
            </a:r>
            <a:r>
              <a:rPr lang="en-US" dirty="0" smtClean="0"/>
              <a:t> which are </a:t>
            </a:r>
            <a:r>
              <a:rPr lang="en-US" dirty="0" err="1" smtClean="0"/>
              <a:t>eigenvalues</a:t>
            </a:r>
            <a:r>
              <a:rPr lang="en-US" dirty="0" smtClean="0"/>
              <a:t>  of  AAᵀ </a:t>
            </a:r>
            <a:r>
              <a:rPr lang="en-US" dirty="0" smtClean="0"/>
              <a:t>and AᵀA)</a:t>
            </a:r>
          </a:p>
          <a:p>
            <a:endParaRPr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769</TotalTime>
  <Words>1907</Words>
  <Application>Microsoft Office PowerPoint</Application>
  <PresentationFormat>On-screen Show (4:3)</PresentationFormat>
  <Paragraphs>298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Flow</vt:lpstr>
      <vt:lpstr>Optimised Singular Value Decomposition for Image Compression</vt:lpstr>
      <vt:lpstr>Why is compression needed?</vt:lpstr>
      <vt:lpstr>Introduction</vt:lpstr>
      <vt:lpstr>Slide 4</vt:lpstr>
      <vt:lpstr>Slide 5</vt:lpstr>
      <vt:lpstr>Image Compression Techniques</vt:lpstr>
      <vt:lpstr>Project Objectives</vt:lpstr>
      <vt:lpstr>What is SVD?</vt:lpstr>
      <vt:lpstr>SVD</vt:lpstr>
      <vt:lpstr>SVD</vt:lpstr>
      <vt:lpstr>Mathematical steps to calculate SVD of a matrix</vt:lpstr>
      <vt:lpstr>Storage Space Calculations</vt:lpstr>
      <vt:lpstr>Lowest rank‑k approximations</vt:lpstr>
      <vt:lpstr>Compression Pipeline</vt:lpstr>
      <vt:lpstr>Slide 15</vt:lpstr>
      <vt:lpstr>Slide 16</vt:lpstr>
      <vt:lpstr>Slide 17</vt:lpstr>
      <vt:lpstr>Slide 18</vt:lpstr>
      <vt:lpstr>Slide 19</vt:lpstr>
      <vt:lpstr>What SVD Compression Really Does</vt:lpstr>
      <vt:lpstr>Why SVD Cannot Reduce File Size</vt:lpstr>
      <vt:lpstr>Why JPEG Is Needed After SVD</vt:lpstr>
      <vt:lpstr>Why Use SVD + JPEG Together?</vt:lpstr>
      <vt:lpstr>Why Use SVD for Images?</vt:lpstr>
      <vt:lpstr>SVD Compression Measures:</vt:lpstr>
      <vt:lpstr>SVD Compressed Images for different K values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Plots</vt:lpstr>
      <vt:lpstr>Energy Capture Analysis</vt:lpstr>
      <vt:lpstr>Slide 37</vt:lpstr>
      <vt:lpstr>Slide 38</vt:lpstr>
      <vt:lpstr>Slide 39</vt:lpstr>
      <vt:lpstr>Slide 40</vt:lpstr>
      <vt:lpstr>Slide 41</vt:lpstr>
      <vt:lpstr>Optimal k Selection</vt:lpstr>
      <vt:lpstr>Optimal Parameters</vt:lpstr>
      <vt:lpstr> Expected artifacts </vt:lpstr>
      <vt:lpstr>Conclusion</vt:lpstr>
      <vt:lpstr>References:</vt:lpstr>
      <vt:lpstr>Slide 47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Singular Value Decomposition for Image Compression</dc:title>
  <dc:subject/>
  <dc:creator/>
  <cp:keywords/>
  <dc:description>generated using python-pptx</dc:description>
  <cp:lastModifiedBy>werty</cp:lastModifiedBy>
  <cp:revision>6</cp:revision>
  <dcterms:created xsi:type="dcterms:W3CDTF">2013-01-27T09:14:16Z</dcterms:created>
  <dcterms:modified xsi:type="dcterms:W3CDTF">2025-11-17T06:05:42Z</dcterms:modified>
  <cp:category/>
</cp:coreProperties>
</file>